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Arimo" panose="020B0604020202020204" charset="0"/>
      <p:regular r:id="rId13"/>
    </p:embeddedFont>
    <p:embeddedFont>
      <p:font typeface="Cabin Sketch" panose="020B0604020202020204" charset="0"/>
      <p:regular r:id="rId14"/>
    </p:embeddedFont>
    <p:embeddedFont>
      <p:font typeface="Cabin Sketch Bold"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Lato" panose="020F0502020204030203" pitchFamily="34" charset="0"/>
      <p:regular r:id="rId21"/>
      <p:bold r:id="rId22"/>
      <p:italic r:id="rId23"/>
      <p:boldItalic r:id="rId24"/>
    </p:embeddedFont>
    <p:embeddedFont>
      <p:font typeface="Quicksand" panose="020B0604020202020204" charset="0"/>
      <p:regular r:id="rId25"/>
      <p:bold r:id="rId26"/>
      <p:italic r:id="rId27"/>
      <p:boldItalic r:id="rId28"/>
    </p:embeddedFont>
    <p:embeddedFont>
      <p:font typeface="Quicksand Bold" panose="020B0604020202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8" autoAdjust="0"/>
    <p:restoredTop sz="94627" autoAdjust="0"/>
  </p:normalViewPr>
  <p:slideViewPr>
    <p:cSldViewPr>
      <p:cViewPr varScale="1">
        <p:scale>
          <a:sx n="72" d="100"/>
          <a:sy n="72" d="100"/>
        </p:scale>
        <p:origin x="7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E1E0"/>
        </a:solidFill>
        <a:effectLst/>
      </p:bgPr>
    </p:bg>
    <p:spTree>
      <p:nvGrpSpPr>
        <p:cNvPr id="1" name=""/>
        <p:cNvGrpSpPr/>
        <p:nvPr/>
      </p:nvGrpSpPr>
      <p:grpSpPr>
        <a:xfrm>
          <a:off x="0" y="0"/>
          <a:ext cx="0" cy="0"/>
          <a:chOff x="0" y="0"/>
          <a:chExt cx="0" cy="0"/>
        </a:xfrm>
      </p:grpSpPr>
      <p:grpSp>
        <p:nvGrpSpPr>
          <p:cNvPr id="2" name="Group 2"/>
          <p:cNvGrpSpPr/>
          <p:nvPr/>
        </p:nvGrpSpPr>
        <p:grpSpPr>
          <a:xfrm>
            <a:off x="0" y="2605336"/>
            <a:ext cx="18481368" cy="4231148"/>
            <a:chOff x="0" y="0"/>
            <a:chExt cx="4298059" cy="984003"/>
          </a:xfrm>
        </p:grpSpPr>
        <p:sp>
          <p:nvSpPr>
            <p:cNvPr id="3" name="Freeform 3"/>
            <p:cNvSpPr/>
            <p:nvPr/>
          </p:nvSpPr>
          <p:spPr>
            <a:xfrm>
              <a:off x="0" y="0"/>
              <a:ext cx="4298059" cy="984003"/>
            </a:xfrm>
            <a:custGeom>
              <a:avLst/>
              <a:gdLst/>
              <a:ahLst/>
              <a:cxnLst/>
              <a:rect l="l" t="t" r="r" b="b"/>
              <a:pathLst>
                <a:path w="4298059" h="984003">
                  <a:moveTo>
                    <a:pt x="0" y="0"/>
                  </a:moveTo>
                  <a:lnTo>
                    <a:pt x="4298059" y="0"/>
                  </a:lnTo>
                  <a:lnTo>
                    <a:pt x="4298059" y="984003"/>
                  </a:lnTo>
                  <a:lnTo>
                    <a:pt x="0" y="984003"/>
                  </a:lnTo>
                  <a:close/>
                </a:path>
              </a:pathLst>
            </a:custGeom>
            <a:solidFill>
              <a:srgbClr val="FFFFFF"/>
            </a:solidFill>
          </p:spPr>
        </p:sp>
      </p:grpSp>
      <p:grpSp>
        <p:nvGrpSpPr>
          <p:cNvPr id="4" name="Group 4"/>
          <p:cNvGrpSpPr/>
          <p:nvPr/>
        </p:nvGrpSpPr>
        <p:grpSpPr>
          <a:xfrm>
            <a:off x="1028700" y="3391878"/>
            <a:ext cx="11839689" cy="2888734"/>
            <a:chOff x="0" y="0"/>
            <a:chExt cx="15786252" cy="3851645"/>
          </a:xfrm>
        </p:grpSpPr>
        <p:sp>
          <p:nvSpPr>
            <p:cNvPr id="5" name="TextBox 5"/>
            <p:cNvSpPr txBox="1"/>
            <p:nvPr/>
          </p:nvSpPr>
          <p:spPr>
            <a:xfrm>
              <a:off x="0" y="19050"/>
              <a:ext cx="14082143" cy="624496"/>
            </a:xfrm>
            <a:prstGeom prst="rect">
              <a:avLst/>
            </a:prstGeom>
          </p:spPr>
          <p:txBody>
            <a:bodyPr lIns="0" tIns="0" rIns="0" bIns="0" rtlCol="0" anchor="t">
              <a:spAutoFit/>
            </a:bodyPr>
            <a:lstStyle/>
            <a:p>
              <a:pPr algn="l">
                <a:lnSpc>
                  <a:spcPts val="3519"/>
                </a:lnSpc>
              </a:pPr>
              <a:r>
                <a:rPr lang="en-US" sz="3199" spc="479">
                  <a:solidFill>
                    <a:srgbClr val="74C5C1"/>
                  </a:solidFill>
                  <a:latin typeface="Quicksand Bold"/>
                </a:rPr>
                <a:t>MODULE 4</a:t>
              </a:r>
            </a:p>
          </p:txBody>
        </p:sp>
        <p:sp>
          <p:nvSpPr>
            <p:cNvPr id="6" name="TextBox 6"/>
            <p:cNvSpPr txBox="1"/>
            <p:nvPr/>
          </p:nvSpPr>
          <p:spPr>
            <a:xfrm>
              <a:off x="0" y="3253739"/>
              <a:ext cx="13832051" cy="597905"/>
            </a:xfrm>
            <a:prstGeom prst="rect">
              <a:avLst/>
            </a:prstGeom>
          </p:spPr>
          <p:txBody>
            <a:bodyPr lIns="0" tIns="0" rIns="0" bIns="0" rtlCol="0" anchor="t">
              <a:spAutoFit/>
            </a:bodyPr>
            <a:lstStyle/>
            <a:p>
              <a:pPr algn="l">
                <a:lnSpc>
                  <a:spcPts val="3640"/>
                </a:lnSpc>
              </a:pPr>
              <a:endParaRPr/>
            </a:p>
          </p:txBody>
        </p:sp>
        <p:sp>
          <p:nvSpPr>
            <p:cNvPr id="7" name="TextBox 7"/>
            <p:cNvSpPr txBox="1"/>
            <p:nvPr/>
          </p:nvSpPr>
          <p:spPr>
            <a:xfrm>
              <a:off x="0" y="1219450"/>
              <a:ext cx="15786252" cy="1560645"/>
            </a:xfrm>
            <a:prstGeom prst="rect">
              <a:avLst/>
            </a:prstGeom>
          </p:spPr>
          <p:txBody>
            <a:bodyPr lIns="0" tIns="0" rIns="0" bIns="0" rtlCol="0" anchor="t">
              <a:spAutoFit/>
            </a:bodyPr>
            <a:lstStyle/>
            <a:p>
              <a:pPr algn="l">
                <a:lnSpc>
                  <a:spcPts val="8800"/>
                </a:lnSpc>
              </a:pPr>
              <a:r>
                <a:rPr lang="en-US" sz="8000" spc="80">
                  <a:solidFill>
                    <a:srgbClr val="3052A0"/>
                  </a:solidFill>
                  <a:latin typeface="Cabin Sketch"/>
                </a:rPr>
                <a:t>Exposure</a:t>
              </a:r>
            </a:p>
          </p:txBody>
        </p:sp>
      </p:grpSp>
      <p:pic>
        <p:nvPicPr>
          <p:cNvPr id="8" name="Picture 8"/>
          <p:cNvPicPr>
            <a:picLocks noChangeAspect="1"/>
          </p:cNvPicPr>
          <p:nvPr/>
        </p:nvPicPr>
        <p:blipFill>
          <a:blip r:embed="rId2"/>
          <a:srcRect/>
          <a:stretch>
            <a:fillRect/>
          </a:stretch>
        </p:blipFill>
        <p:spPr>
          <a:xfrm>
            <a:off x="11349979" y="-130277"/>
            <a:ext cx="8510636" cy="8762560"/>
          </a:xfrm>
          <a:prstGeom prst="rect">
            <a:avLst/>
          </a:prstGeom>
        </p:spPr>
      </p:pic>
      <p:grpSp>
        <p:nvGrpSpPr>
          <p:cNvPr id="9" name="Group 9"/>
          <p:cNvGrpSpPr/>
          <p:nvPr/>
        </p:nvGrpSpPr>
        <p:grpSpPr>
          <a:xfrm>
            <a:off x="-1" y="9571821"/>
            <a:ext cx="18288001" cy="1430357"/>
            <a:chOff x="0" y="0"/>
            <a:chExt cx="26700162" cy="1907143"/>
          </a:xfrm>
        </p:grpSpPr>
        <p:sp>
          <p:nvSpPr>
            <p:cNvPr id="10" name="AutoShape 10"/>
            <p:cNvSpPr/>
            <p:nvPr/>
          </p:nvSpPr>
          <p:spPr>
            <a:xfrm>
              <a:off x="0" y="0"/>
              <a:ext cx="26700162" cy="1907143"/>
            </a:xfrm>
            <a:prstGeom prst="rect">
              <a:avLst/>
            </a:prstGeom>
            <a:solidFill>
              <a:srgbClr val="74C5C1"/>
            </a:solidFill>
          </p:spPr>
        </p:sp>
        <p:sp>
          <p:nvSpPr>
            <p:cNvPr id="11" name="TextBox 11"/>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788238" y="366231"/>
            <a:ext cx="4911411" cy="4911411"/>
          </a:xfrm>
          <a:prstGeom prst="rect">
            <a:avLst/>
          </a:prstGeom>
        </p:spPr>
      </p:pic>
      <p:grpSp>
        <p:nvGrpSpPr>
          <p:cNvPr id="3" name="Group 3"/>
          <p:cNvGrpSpPr/>
          <p:nvPr/>
        </p:nvGrpSpPr>
        <p:grpSpPr>
          <a:xfrm>
            <a:off x="14087738" y="299556"/>
            <a:ext cx="2523862" cy="1186344"/>
            <a:chOff x="0" y="0"/>
            <a:chExt cx="6226810" cy="1845310"/>
          </a:xfrm>
        </p:grpSpPr>
        <p:sp>
          <p:nvSpPr>
            <p:cNvPr id="4" name="Freeform 4"/>
            <p:cNvSpPr/>
            <p:nvPr/>
          </p:nvSpPr>
          <p:spPr>
            <a:xfrm>
              <a:off x="0" y="-123190"/>
              <a:ext cx="6226810" cy="2091690"/>
            </a:xfrm>
            <a:custGeom>
              <a:avLst/>
              <a:gdLst/>
              <a:ahLst/>
              <a:cxnLst/>
              <a:rect l="l" t="t" r="r" b="b"/>
              <a:pathLst>
                <a:path w="6226810" h="2091690">
                  <a:moveTo>
                    <a:pt x="6226810" y="574040"/>
                  </a:moveTo>
                  <a:lnTo>
                    <a:pt x="0" y="574040"/>
                  </a:lnTo>
                  <a:lnTo>
                    <a:pt x="0" y="1525270"/>
                  </a:lnTo>
                  <a:lnTo>
                    <a:pt x="6226810" y="1525270"/>
                  </a:lnTo>
                  <a:lnTo>
                    <a:pt x="6226810" y="574040"/>
                  </a:lnTo>
                  <a:close/>
                  <a:moveTo>
                    <a:pt x="0" y="1525270"/>
                  </a:moveTo>
                  <a:lnTo>
                    <a:pt x="0" y="1601470"/>
                  </a:lnTo>
                  <a:cubicBezTo>
                    <a:pt x="2360930" y="2091690"/>
                    <a:pt x="3865880" y="2091690"/>
                    <a:pt x="6226810" y="1601470"/>
                  </a:cubicBezTo>
                  <a:lnTo>
                    <a:pt x="6226810" y="1525270"/>
                  </a:lnTo>
                  <a:lnTo>
                    <a:pt x="0" y="1525270"/>
                  </a:lnTo>
                  <a:close/>
                  <a:moveTo>
                    <a:pt x="6226810" y="490220"/>
                  </a:moveTo>
                  <a:cubicBezTo>
                    <a:pt x="3865880" y="0"/>
                    <a:pt x="2360930" y="0"/>
                    <a:pt x="0" y="490220"/>
                  </a:cubicBezTo>
                  <a:lnTo>
                    <a:pt x="0" y="574040"/>
                  </a:lnTo>
                  <a:lnTo>
                    <a:pt x="6226810" y="574040"/>
                  </a:lnTo>
                  <a:cubicBezTo>
                    <a:pt x="6226810" y="574040"/>
                    <a:pt x="6226810" y="490220"/>
                    <a:pt x="6226810" y="490220"/>
                  </a:cubicBezTo>
                  <a:close/>
                </a:path>
              </a:pathLst>
            </a:custGeom>
            <a:solidFill>
              <a:srgbClr val="3052A0"/>
            </a:solidFill>
          </p:spPr>
        </p:sp>
      </p:grpSp>
      <p:pic>
        <p:nvPicPr>
          <p:cNvPr id="5" name="Picture 5"/>
          <p:cNvPicPr>
            <a:picLocks noChangeAspect="1"/>
          </p:cNvPicPr>
          <p:nvPr/>
        </p:nvPicPr>
        <p:blipFill>
          <a:blip r:embed="rId3"/>
          <a:srcRect/>
          <a:stretch>
            <a:fillRect/>
          </a:stretch>
        </p:blipFill>
        <p:spPr>
          <a:xfrm>
            <a:off x="1028700" y="4271180"/>
            <a:ext cx="4778451" cy="4778451"/>
          </a:xfrm>
          <a:prstGeom prst="rect">
            <a:avLst/>
          </a:prstGeom>
        </p:spPr>
      </p:pic>
      <p:grpSp>
        <p:nvGrpSpPr>
          <p:cNvPr id="6" name="Group 6"/>
          <p:cNvGrpSpPr/>
          <p:nvPr/>
        </p:nvGrpSpPr>
        <p:grpSpPr>
          <a:xfrm>
            <a:off x="4635075" y="4271180"/>
            <a:ext cx="2815601" cy="1177120"/>
            <a:chOff x="0" y="0"/>
            <a:chExt cx="6226810" cy="1845310"/>
          </a:xfrm>
        </p:grpSpPr>
        <p:sp>
          <p:nvSpPr>
            <p:cNvPr id="7" name="Freeform 7"/>
            <p:cNvSpPr/>
            <p:nvPr/>
          </p:nvSpPr>
          <p:spPr>
            <a:xfrm>
              <a:off x="0" y="-123190"/>
              <a:ext cx="6226810" cy="2091690"/>
            </a:xfrm>
            <a:custGeom>
              <a:avLst/>
              <a:gdLst/>
              <a:ahLst/>
              <a:cxnLst/>
              <a:rect l="l" t="t" r="r" b="b"/>
              <a:pathLst>
                <a:path w="6226810" h="2091690">
                  <a:moveTo>
                    <a:pt x="6226810" y="574040"/>
                  </a:moveTo>
                  <a:lnTo>
                    <a:pt x="0" y="574040"/>
                  </a:lnTo>
                  <a:lnTo>
                    <a:pt x="0" y="1525270"/>
                  </a:lnTo>
                  <a:lnTo>
                    <a:pt x="6226810" y="1525270"/>
                  </a:lnTo>
                  <a:lnTo>
                    <a:pt x="6226810" y="574040"/>
                  </a:lnTo>
                  <a:close/>
                  <a:moveTo>
                    <a:pt x="0" y="1525270"/>
                  </a:moveTo>
                  <a:lnTo>
                    <a:pt x="0" y="1601470"/>
                  </a:lnTo>
                  <a:cubicBezTo>
                    <a:pt x="2360930" y="2091690"/>
                    <a:pt x="3865880" y="2091690"/>
                    <a:pt x="6226810" y="1601470"/>
                  </a:cubicBezTo>
                  <a:lnTo>
                    <a:pt x="6226810" y="1525270"/>
                  </a:lnTo>
                  <a:lnTo>
                    <a:pt x="0" y="1525270"/>
                  </a:lnTo>
                  <a:close/>
                  <a:moveTo>
                    <a:pt x="6226810" y="490220"/>
                  </a:moveTo>
                  <a:cubicBezTo>
                    <a:pt x="3865880" y="0"/>
                    <a:pt x="2360930" y="0"/>
                    <a:pt x="0" y="490220"/>
                  </a:cubicBezTo>
                  <a:lnTo>
                    <a:pt x="0" y="574040"/>
                  </a:lnTo>
                  <a:lnTo>
                    <a:pt x="6226810" y="574040"/>
                  </a:lnTo>
                  <a:cubicBezTo>
                    <a:pt x="6226810" y="574040"/>
                    <a:pt x="6226810" y="490220"/>
                    <a:pt x="6226810" y="490220"/>
                  </a:cubicBezTo>
                  <a:close/>
                </a:path>
              </a:pathLst>
            </a:custGeom>
            <a:solidFill>
              <a:srgbClr val="3052A0"/>
            </a:solidFill>
          </p:spPr>
        </p:sp>
      </p:grpSp>
      <p:grpSp>
        <p:nvGrpSpPr>
          <p:cNvPr id="8" name="Group 8"/>
          <p:cNvGrpSpPr/>
          <p:nvPr/>
        </p:nvGrpSpPr>
        <p:grpSpPr>
          <a:xfrm>
            <a:off x="-1" y="9435286"/>
            <a:ext cx="18288001" cy="1430357"/>
            <a:chOff x="0" y="0"/>
            <a:chExt cx="26700162" cy="1907143"/>
          </a:xfrm>
        </p:grpSpPr>
        <p:sp>
          <p:nvSpPr>
            <p:cNvPr id="9" name="AutoShape 9"/>
            <p:cNvSpPr/>
            <p:nvPr/>
          </p:nvSpPr>
          <p:spPr>
            <a:xfrm>
              <a:off x="0" y="0"/>
              <a:ext cx="26700162" cy="1907143"/>
            </a:xfrm>
            <a:prstGeom prst="rect">
              <a:avLst/>
            </a:prstGeom>
            <a:solidFill>
              <a:srgbClr val="74C5C1"/>
            </a:solidFill>
          </p:spPr>
        </p:sp>
        <p:sp>
          <p:nvSpPr>
            <p:cNvPr id="10" name="TextBox 10"/>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grpSp>
        <p:nvGrpSpPr>
          <p:cNvPr id="11" name="Group 11"/>
          <p:cNvGrpSpPr/>
          <p:nvPr/>
        </p:nvGrpSpPr>
        <p:grpSpPr>
          <a:xfrm>
            <a:off x="1028700" y="602451"/>
            <a:ext cx="7581900" cy="3430516"/>
            <a:chOff x="0" y="0"/>
            <a:chExt cx="8944782" cy="4574021"/>
          </a:xfrm>
        </p:grpSpPr>
        <p:sp>
          <p:nvSpPr>
            <p:cNvPr id="12" name="TextBox 12"/>
            <p:cNvSpPr txBox="1"/>
            <p:nvPr/>
          </p:nvSpPr>
          <p:spPr>
            <a:xfrm>
              <a:off x="0" y="19050"/>
              <a:ext cx="8944782" cy="624496"/>
            </a:xfrm>
            <a:prstGeom prst="rect">
              <a:avLst/>
            </a:prstGeom>
          </p:spPr>
          <p:txBody>
            <a:bodyPr lIns="0" tIns="0" rIns="0" bIns="0" rtlCol="0" anchor="t">
              <a:spAutoFit/>
            </a:bodyPr>
            <a:lstStyle/>
            <a:p>
              <a:pPr algn="l">
                <a:lnSpc>
                  <a:spcPts val="3520"/>
                </a:lnSpc>
              </a:pPr>
              <a:r>
                <a:rPr lang="en-US" sz="3200" spc="192">
                  <a:solidFill>
                    <a:srgbClr val="74C5C1"/>
                  </a:solidFill>
                  <a:latin typeface="Quicksand Bold"/>
                </a:rPr>
                <a:t>SLOWER SHUTTER SPEED</a:t>
              </a:r>
            </a:p>
          </p:txBody>
        </p:sp>
        <p:sp>
          <p:nvSpPr>
            <p:cNvPr id="13" name="TextBox 13"/>
            <p:cNvSpPr txBox="1"/>
            <p:nvPr/>
          </p:nvSpPr>
          <p:spPr>
            <a:xfrm>
              <a:off x="0" y="898906"/>
              <a:ext cx="7576357" cy="3675116"/>
            </a:xfrm>
            <a:prstGeom prst="rect">
              <a:avLst/>
            </a:prstGeom>
          </p:spPr>
          <p:txBody>
            <a:bodyPr lIns="0" tIns="0" rIns="0" bIns="0" rtlCol="0" anchor="t">
              <a:spAutoFit/>
            </a:bodyPr>
            <a:lstStyle/>
            <a:p>
              <a:pPr marL="462279" lvl="1" indent="-231140" algn="just">
                <a:lnSpc>
                  <a:spcPts val="4479"/>
                </a:lnSpc>
                <a:buFont typeface="Arial"/>
                <a:buChar char="•"/>
              </a:pPr>
              <a:r>
                <a:rPr lang="en-US" sz="2800" spc="56" dirty="0">
                  <a:solidFill>
                    <a:srgbClr val="4B4244"/>
                  </a:solidFill>
                  <a:latin typeface="Quicksand"/>
                </a:rPr>
                <a:t>Brighter exposure in low light</a:t>
              </a:r>
            </a:p>
            <a:p>
              <a:pPr marL="462279" lvl="1" indent="-231140" algn="just">
                <a:lnSpc>
                  <a:spcPts val="4479"/>
                </a:lnSpc>
                <a:buFont typeface="Arial"/>
                <a:buChar char="•"/>
              </a:pPr>
              <a:r>
                <a:rPr lang="en-US" sz="2799" spc="55" dirty="0">
                  <a:solidFill>
                    <a:srgbClr val="4B4244"/>
                  </a:solidFill>
                  <a:latin typeface="Quicksand"/>
                </a:rPr>
                <a:t>More blur</a:t>
              </a:r>
            </a:p>
            <a:p>
              <a:pPr marL="462279" lvl="1" indent="-231140" algn="just">
                <a:lnSpc>
                  <a:spcPts val="4479"/>
                </a:lnSpc>
                <a:buFont typeface="Arial"/>
                <a:buChar char="•"/>
              </a:pPr>
              <a:r>
                <a:rPr lang="en-US" sz="2799" spc="55" dirty="0">
                  <a:solidFill>
                    <a:srgbClr val="4B4244"/>
                  </a:solidFill>
                  <a:latin typeface="Quicksand"/>
                </a:rPr>
                <a:t>Use when in low light or when you want to blur motion</a:t>
              </a:r>
            </a:p>
            <a:p>
              <a:pPr algn="just">
                <a:lnSpc>
                  <a:spcPts val="4480"/>
                </a:lnSpc>
              </a:pPr>
              <a:r>
                <a:rPr lang="en-US" sz="2800" spc="56" dirty="0">
                  <a:solidFill>
                    <a:srgbClr val="4B4244"/>
                  </a:solidFill>
                  <a:latin typeface="Quicksand"/>
                </a:rPr>
                <a:t>.</a:t>
              </a:r>
            </a:p>
          </p:txBody>
        </p:sp>
      </p:grpSp>
      <p:grpSp>
        <p:nvGrpSpPr>
          <p:cNvPr id="14" name="Group 14"/>
          <p:cNvGrpSpPr/>
          <p:nvPr/>
        </p:nvGrpSpPr>
        <p:grpSpPr>
          <a:xfrm>
            <a:off x="10245913" y="5693346"/>
            <a:ext cx="7013387" cy="3430516"/>
            <a:chOff x="0" y="0"/>
            <a:chExt cx="9351182" cy="4574021"/>
          </a:xfrm>
        </p:grpSpPr>
        <p:sp>
          <p:nvSpPr>
            <p:cNvPr id="15" name="TextBox 15"/>
            <p:cNvSpPr txBox="1"/>
            <p:nvPr/>
          </p:nvSpPr>
          <p:spPr>
            <a:xfrm>
              <a:off x="0" y="19050"/>
              <a:ext cx="9351182" cy="624496"/>
            </a:xfrm>
            <a:prstGeom prst="rect">
              <a:avLst/>
            </a:prstGeom>
          </p:spPr>
          <p:txBody>
            <a:bodyPr lIns="0" tIns="0" rIns="0" bIns="0" rtlCol="0" anchor="t">
              <a:spAutoFit/>
            </a:bodyPr>
            <a:lstStyle/>
            <a:p>
              <a:pPr algn="l">
                <a:lnSpc>
                  <a:spcPts val="3520"/>
                </a:lnSpc>
              </a:pPr>
              <a:r>
                <a:rPr lang="en-US" sz="3200" spc="192">
                  <a:solidFill>
                    <a:srgbClr val="74C5C1"/>
                  </a:solidFill>
                  <a:latin typeface="Quicksand Bold"/>
                </a:rPr>
                <a:t>FASTER SHUTTER SPEED</a:t>
              </a:r>
            </a:p>
          </p:txBody>
        </p:sp>
        <p:sp>
          <p:nvSpPr>
            <p:cNvPr id="16" name="TextBox 16"/>
            <p:cNvSpPr txBox="1"/>
            <p:nvPr/>
          </p:nvSpPr>
          <p:spPr>
            <a:xfrm>
              <a:off x="0" y="898906"/>
              <a:ext cx="7576357" cy="3675116"/>
            </a:xfrm>
            <a:prstGeom prst="rect">
              <a:avLst/>
            </a:prstGeom>
          </p:spPr>
          <p:txBody>
            <a:bodyPr lIns="0" tIns="0" rIns="0" bIns="0" rtlCol="0" anchor="t">
              <a:spAutoFit/>
            </a:bodyPr>
            <a:lstStyle/>
            <a:p>
              <a:pPr marL="462279" lvl="1" indent="-231140">
                <a:lnSpc>
                  <a:spcPts val="4479"/>
                </a:lnSpc>
                <a:buFont typeface="Arial"/>
                <a:buChar char="•"/>
              </a:pPr>
              <a:r>
                <a:rPr lang="en-US" sz="2800" spc="56">
                  <a:solidFill>
                    <a:srgbClr val="4B4244"/>
                  </a:solidFill>
                  <a:latin typeface="Quicksand"/>
                </a:rPr>
                <a:t>Less blur, sharper images</a:t>
              </a:r>
            </a:p>
            <a:p>
              <a:pPr marL="462279" lvl="1" indent="-231140">
                <a:lnSpc>
                  <a:spcPts val="4479"/>
                </a:lnSpc>
                <a:buFont typeface="Arial"/>
                <a:buChar char="•"/>
              </a:pPr>
              <a:r>
                <a:rPr lang="en-US" sz="2799" spc="55">
                  <a:solidFill>
                    <a:srgbClr val="4B4244"/>
                  </a:solidFill>
                  <a:latin typeface="Quicksand"/>
                </a:rPr>
                <a:t>Darker exposure in low light</a:t>
              </a:r>
            </a:p>
            <a:p>
              <a:pPr marL="462280" lvl="1" indent="-231140" algn="l">
                <a:lnSpc>
                  <a:spcPts val="4480"/>
                </a:lnSpc>
                <a:buFont typeface="Arial"/>
                <a:buChar char="•"/>
              </a:pPr>
              <a:r>
                <a:rPr lang="en-US" sz="2799" spc="55">
                  <a:solidFill>
                    <a:srgbClr val="4B4244"/>
                  </a:solidFill>
                  <a:latin typeface="Quicksand"/>
                </a:rPr>
                <a:t>Use outdoors on sunny days or to reduce motion blur on moving subjects</a:t>
              </a:r>
            </a:p>
          </p:txBody>
        </p:sp>
      </p:grpSp>
      <p:sp>
        <p:nvSpPr>
          <p:cNvPr id="17" name="TextBox 17"/>
          <p:cNvSpPr txBox="1"/>
          <p:nvPr/>
        </p:nvSpPr>
        <p:spPr>
          <a:xfrm>
            <a:off x="14545510" y="566564"/>
            <a:ext cx="1608318" cy="509178"/>
          </a:xfrm>
          <a:prstGeom prst="rect">
            <a:avLst/>
          </a:prstGeom>
        </p:spPr>
        <p:txBody>
          <a:bodyPr wrap="square" lIns="0" tIns="0" rIns="0" bIns="0" rtlCol="0" anchor="t">
            <a:spAutoFit/>
          </a:bodyPr>
          <a:lstStyle/>
          <a:p>
            <a:pPr algn="ctr">
              <a:lnSpc>
                <a:spcPts val="4409"/>
              </a:lnSpc>
              <a:spcBef>
                <a:spcPct val="0"/>
              </a:spcBef>
            </a:pPr>
            <a:r>
              <a:rPr lang="en-US" sz="3150" dirty="0">
                <a:solidFill>
                  <a:srgbClr val="FFFFFF"/>
                </a:solidFill>
                <a:latin typeface="Lato"/>
              </a:rPr>
              <a:t>1/500</a:t>
            </a:r>
          </a:p>
        </p:txBody>
      </p:sp>
      <p:sp>
        <p:nvSpPr>
          <p:cNvPr id="18" name="TextBox 18"/>
          <p:cNvSpPr txBox="1"/>
          <p:nvPr/>
        </p:nvSpPr>
        <p:spPr>
          <a:xfrm>
            <a:off x="5437544" y="4573256"/>
            <a:ext cx="1191369" cy="509178"/>
          </a:xfrm>
          <a:prstGeom prst="rect">
            <a:avLst/>
          </a:prstGeom>
        </p:spPr>
        <p:txBody>
          <a:bodyPr wrap="square" lIns="0" tIns="0" rIns="0" bIns="0" rtlCol="0" anchor="t">
            <a:spAutoFit/>
          </a:bodyPr>
          <a:lstStyle/>
          <a:p>
            <a:pPr algn="ctr">
              <a:lnSpc>
                <a:spcPts val="4409"/>
              </a:lnSpc>
              <a:spcBef>
                <a:spcPct val="0"/>
              </a:spcBef>
            </a:pPr>
            <a:r>
              <a:rPr lang="en-US" sz="3150" dirty="0">
                <a:solidFill>
                  <a:srgbClr val="FFFFFF"/>
                </a:solidFill>
                <a:latin typeface="Lato"/>
              </a:rPr>
              <a:t>1/85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644" b="6644"/>
          <a:stretch>
            <a:fillRect/>
          </a:stretch>
        </p:blipFill>
        <p:spPr>
          <a:xfrm>
            <a:off x="-208410" y="15198"/>
            <a:ext cx="18704820" cy="10163952"/>
          </a:xfrm>
          <a:prstGeom prst="rect">
            <a:avLst/>
          </a:prstGeom>
        </p:spPr>
      </p:pic>
      <p:sp>
        <p:nvSpPr>
          <p:cNvPr id="3" name="TextBox 3"/>
          <p:cNvSpPr txBox="1"/>
          <p:nvPr/>
        </p:nvSpPr>
        <p:spPr>
          <a:xfrm>
            <a:off x="2096211" y="1965361"/>
            <a:ext cx="14095578" cy="972780"/>
          </a:xfrm>
          <a:prstGeom prst="rect">
            <a:avLst/>
          </a:prstGeom>
        </p:spPr>
        <p:txBody>
          <a:bodyPr lIns="0" tIns="0" rIns="0" bIns="0" rtlCol="0" anchor="t">
            <a:spAutoFit/>
          </a:bodyPr>
          <a:lstStyle/>
          <a:p>
            <a:pPr algn="ctr">
              <a:lnSpc>
                <a:spcPts val="7840"/>
              </a:lnSpc>
            </a:pPr>
            <a:r>
              <a:rPr lang="en-US" sz="5600" spc="168">
                <a:solidFill>
                  <a:srgbClr val="3052A0"/>
                </a:solidFill>
                <a:latin typeface="Cabin Sketch Bold"/>
              </a:rPr>
              <a:t>Let's Review</a:t>
            </a:r>
          </a:p>
        </p:txBody>
      </p:sp>
      <p:grpSp>
        <p:nvGrpSpPr>
          <p:cNvPr id="4" name="Group 4"/>
          <p:cNvGrpSpPr/>
          <p:nvPr/>
        </p:nvGrpSpPr>
        <p:grpSpPr>
          <a:xfrm>
            <a:off x="3333678" y="3858780"/>
            <a:ext cx="5263309" cy="1560789"/>
            <a:chOff x="0" y="0"/>
            <a:chExt cx="7017746" cy="2081052"/>
          </a:xfrm>
        </p:grpSpPr>
        <p:sp>
          <p:nvSpPr>
            <p:cNvPr id="5" name="TextBox 5"/>
            <p:cNvSpPr txBox="1"/>
            <p:nvPr/>
          </p:nvSpPr>
          <p:spPr>
            <a:xfrm>
              <a:off x="0" y="19050"/>
              <a:ext cx="7017746" cy="624496"/>
            </a:xfrm>
            <a:prstGeom prst="rect">
              <a:avLst/>
            </a:prstGeom>
          </p:spPr>
          <p:txBody>
            <a:bodyPr lIns="0" tIns="0" rIns="0" bIns="0" rtlCol="0" anchor="t">
              <a:spAutoFit/>
            </a:bodyPr>
            <a:lstStyle/>
            <a:p>
              <a:pPr algn="l">
                <a:lnSpc>
                  <a:spcPts val="3519"/>
                </a:lnSpc>
              </a:pPr>
              <a:r>
                <a:rPr lang="en-US" sz="3199" spc="191">
                  <a:solidFill>
                    <a:srgbClr val="4B4244"/>
                  </a:solidFill>
                  <a:latin typeface="Quicksand Bold"/>
                </a:rPr>
                <a:t>ISO</a:t>
              </a:r>
            </a:p>
          </p:txBody>
        </p:sp>
        <p:sp>
          <p:nvSpPr>
            <p:cNvPr id="6" name="TextBox 6"/>
            <p:cNvSpPr txBox="1"/>
            <p:nvPr/>
          </p:nvSpPr>
          <p:spPr>
            <a:xfrm>
              <a:off x="0" y="794754"/>
              <a:ext cx="6726090" cy="1286298"/>
            </a:xfrm>
            <a:prstGeom prst="rect">
              <a:avLst/>
            </a:prstGeom>
          </p:spPr>
          <p:txBody>
            <a:bodyPr lIns="0" tIns="0" rIns="0" bIns="0" rtlCol="0" anchor="t">
              <a:spAutoFit/>
            </a:bodyPr>
            <a:lstStyle/>
            <a:p>
              <a:pPr algn="l">
                <a:lnSpc>
                  <a:spcPts val="3920"/>
                </a:lnSpc>
              </a:pPr>
              <a:r>
                <a:rPr lang="en-US" sz="2800">
                  <a:solidFill>
                    <a:srgbClr val="4B4244"/>
                  </a:solidFill>
                  <a:latin typeface="Quicksand"/>
                </a:rPr>
                <a:t>Your camera sensor's sensitivity to light.</a:t>
              </a:r>
            </a:p>
          </p:txBody>
        </p:sp>
      </p:grpSp>
      <p:sp>
        <p:nvSpPr>
          <p:cNvPr id="7" name="AutoShape 7"/>
          <p:cNvSpPr/>
          <p:nvPr/>
        </p:nvSpPr>
        <p:spPr>
          <a:xfrm>
            <a:off x="2096211" y="4181175"/>
            <a:ext cx="987936" cy="915999"/>
          </a:xfrm>
          <a:prstGeom prst="rect">
            <a:avLst/>
          </a:prstGeom>
          <a:solidFill>
            <a:srgbClr val="74C5C1"/>
          </a:solidFill>
        </p:spPr>
      </p:sp>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63086" y="4403817"/>
            <a:ext cx="254186" cy="470715"/>
          </a:xfrm>
          <a:prstGeom prst="rect">
            <a:avLst/>
          </a:prstGeom>
        </p:spPr>
      </p:pic>
      <p:sp>
        <p:nvSpPr>
          <p:cNvPr id="9" name="AutoShape 9"/>
          <p:cNvSpPr/>
          <p:nvPr/>
        </p:nvSpPr>
        <p:spPr>
          <a:xfrm>
            <a:off x="2096211" y="6801674"/>
            <a:ext cx="987936" cy="915999"/>
          </a:xfrm>
          <a:prstGeom prst="rect">
            <a:avLst/>
          </a:prstGeom>
          <a:solidFill>
            <a:srgbClr val="74C5C1"/>
          </a:solidFill>
        </p:spPr>
      </p:sp>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80221" y="7015536"/>
            <a:ext cx="419916" cy="488275"/>
          </a:xfrm>
          <a:prstGeom prst="rect">
            <a:avLst/>
          </a:prstGeom>
        </p:spPr>
      </p:pic>
      <p:grpSp>
        <p:nvGrpSpPr>
          <p:cNvPr id="11" name="Group 11"/>
          <p:cNvGrpSpPr/>
          <p:nvPr/>
        </p:nvGrpSpPr>
        <p:grpSpPr>
          <a:xfrm>
            <a:off x="10928480" y="3861012"/>
            <a:ext cx="5263309" cy="1561236"/>
            <a:chOff x="0" y="0"/>
            <a:chExt cx="7017746" cy="2081648"/>
          </a:xfrm>
        </p:grpSpPr>
        <p:sp>
          <p:nvSpPr>
            <p:cNvPr id="12" name="TextBox 12"/>
            <p:cNvSpPr txBox="1"/>
            <p:nvPr/>
          </p:nvSpPr>
          <p:spPr>
            <a:xfrm>
              <a:off x="0" y="19050"/>
              <a:ext cx="7017746" cy="624496"/>
            </a:xfrm>
            <a:prstGeom prst="rect">
              <a:avLst/>
            </a:prstGeom>
          </p:spPr>
          <p:txBody>
            <a:bodyPr lIns="0" tIns="0" rIns="0" bIns="0" rtlCol="0" anchor="t">
              <a:spAutoFit/>
            </a:bodyPr>
            <a:lstStyle/>
            <a:p>
              <a:pPr algn="l">
                <a:lnSpc>
                  <a:spcPts val="3519"/>
                </a:lnSpc>
              </a:pPr>
              <a:r>
                <a:rPr lang="en-US" sz="3199" spc="191">
                  <a:solidFill>
                    <a:srgbClr val="4B4244"/>
                  </a:solidFill>
                  <a:latin typeface="Quicksand Bold"/>
                </a:rPr>
                <a:t>SHUTTER SPEED</a:t>
              </a:r>
            </a:p>
          </p:txBody>
        </p:sp>
        <p:sp>
          <p:nvSpPr>
            <p:cNvPr id="13" name="TextBox 13"/>
            <p:cNvSpPr txBox="1"/>
            <p:nvPr/>
          </p:nvSpPr>
          <p:spPr>
            <a:xfrm>
              <a:off x="0" y="788206"/>
              <a:ext cx="6929290" cy="1293442"/>
            </a:xfrm>
            <a:prstGeom prst="rect">
              <a:avLst/>
            </a:prstGeom>
          </p:spPr>
          <p:txBody>
            <a:bodyPr lIns="0" tIns="0" rIns="0" bIns="0" rtlCol="0" anchor="t">
              <a:spAutoFit/>
            </a:bodyPr>
            <a:lstStyle/>
            <a:p>
              <a:pPr algn="l">
                <a:lnSpc>
                  <a:spcPts val="3920"/>
                </a:lnSpc>
              </a:pPr>
              <a:r>
                <a:rPr lang="en-US" sz="2800">
                  <a:solidFill>
                    <a:srgbClr val="4B4244"/>
                  </a:solidFill>
                  <a:latin typeface="Quicksand"/>
                </a:rPr>
                <a:t>How fast the camera on the shutter opens and closes..</a:t>
              </a:r>
            </a:p>
          </p:txBody>
        </p:sp>
      </p:grpSp>
      <p:sp>
        <p:nvSpPr>
          <p:cNvPr id="14" name="AutoShape 14"/>
          <p:cNvSpPr/>
          <p:nvPr/>
        </p:nvSpPr>
        <p:spPr>
          <a:xfrm>
            <a:off x="9700754" y="4181175"/>
            <a:ext cx="987936" cy="915999"/>
          </a:xfrm>
          <a:prstGeom prst="rect">
            <a:avLst/>
          </a:prstGeom>
          <a:solidFill>
            <a:srgbClr val="74C5C1"/>
          </a:solidFill>
        </p:spPr>
      </p:sp>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986072" y="4392252"/>
            <a:ext cx="417300" cy="493846"/>
          </a:xfrm>
          <a:prstGeom prst="rect">
            <a:avLst/>
          </a:prstGeom>
        </p:spPr>
      </p:pic>
      <p:grpSp>
        <p:nvGrpSpPr>
          <p:cNvPr id="16" name="Group 16"/>
          <p:cNvGrpSpPr/>
          <p:nvPr/>
        </p:nvGrpSpPr>
        <p:grpSpPr>
          <a:xfrm>
            <a:off x="3333678" y="6481735"/>
            <a:ext cx="5263309" cy="1555878"/>
            <a:chOff x="0" y="0"/>
            <a:chExt cx="7017746" cy="2074504"/>
          </a:xfrm>
        </p:grpSpPr>
        <p:sp>
          <p:nvSpPr>
            <p:cNvPr id="17" name="TextBox 17"/>
            <p:cNvSpPr txBox="1"/>
            <p:nvPr/>
          </p:nvSpPr>
          <p:spPr>
            <a:xfrm>
              <a:off x="0" y="19050"/>
              <a:ext cx="7017746" cy="624496"/>
            </a:xfrm>
            <a:prstGeom prst="rect">
              <a:avLst/>
            </a:prstGeom>
          </p:spPr>
          <p:txBody>
            <a:bodyPr lIns="0" tIns="0" rIns="0" bIns="0" rtlCol="0" anchor="t">
              <a:spAutoFit/>
            </a:bodyPr>
            <a:lstStyle/>
            <a:p>
              <a:pPr algn="l">
                <a:lnSpc>
                  <a:spcPts val="3519"/>
                </a:lnSpc>
              </a:pPr>
              <a:r>
                <a:rPr lang="en-US" sz="3199" spc="191">
                  <a:solidFill>
                    <a:srgbClr val="4B4244"/>
                  </a:solidFill>
                  <a:latin typeface="Quicksand Bold"/>
                </a:rPr>
                <a:t>APERTURE</a:t>
              </a:r>
            </a:p>
          </p:txBody>
        </p:sp>
        <p:sp>
          <p:nvSpPr>
            <p:cNvPr id="18" name="TextBox 18"/>
            <p:cNvSpPr txBox="1"/>
            <p:nvPr/>
          </p:nvSpPr>
          <p:spPr>
            <a:xfrm>
              <a:off x="0" y="788206"/>
              <a:ext cx="6726090" cy="1286298"/>
            </a:xfrm>
            <a:prstGeom prst="rect">
              <a:avLst/>
            </a:prstGeom>
          </p:spPr>
          <p:txBody>
            <a:bodyPr lIns="0" tIns="0" rIns="0" bIns="0" rtlCol="0" anchor="t">
              <a:spAutoFit/>
            </a:bodyPr>
            <a:lstStyle/>
            <a:p>
              <a:pPr algn="l">
                <a:lnSpc>
                  <a:spcPts val="3920"/>
                </a:lnSpc>
              </a:pPr>
              <a:r>
                <a:rPr lang="en-US" sz="2800">
                  <a:solidFill>
                    <a:srgbClr val="4B4244"/>
                  </a:solidFill>
                  <a:latin typeface="Quicksand"/>
                </a:rPr>
                <a:t>Controls how much the shutter opens inside the lens.</a:t>
              </a:r>
            </a:p>
          </p:txBody>
        </p:sp>
      </p:grpSp>
      <p:sp>
        <p:nvSpPr>
          <p:cNvPr id="19" name="TextBox 19"/>
          <p:cNvSpPr txBox="1"/>
          <p:nvPr/>
        </p:nvSpPr>
        <p:spPr>
          <a:xfrm>
            <a:off x="1028700" y="9701764"/>
            <a:ext cx="10923557" cy="309979"/>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Basic Dgiital Photography for Kids | By You Photo Studio</a:t>
            </a:r>
          </a:p>
        </p:txBody>
      </p:sp>
      <p:grpSp>
        <p:nvGrpSpPr>
          <p:cNvPr id="20" name="Group 20"/>
          <p:cNvGrpSpPr/>
          <p:nvPr/>
        </p:nvGrpSpPr>
        <p:grpSpPr>
          <a:xfrm>
            <a:off x="-1" y="9435286"/>
            <a:ext cx="18288001" cy="1430357"/>
            <a:chOff x="0" y="0"/>
            <a:chExt cx="26700162" cy="1907143"/>
          </a:xfrm>
        </p:grpSpPr>
        <p:sp>
          <p:nvSpPr>
            <p:cNvPr id="21" name="AutoShape 21"/>
            <p:cNvSpPr/>
            <p:nvPr/>
          </p:nvSpPr>
          <p:spPr>
            <a:xfrm>
              <a:off x="0" y="0"/>
              <a:ext cx="26700162" cy="1907143"/>
            </a:xfrm>
            <a:prstGeom prst="rect">
              <a:avLst/>
            </a:prstGeom>
            <a:solidFill>
              <a:srgbClr val="74C5C1"/>
            </a:solidFill>
          </p:spPr>
        </p:sp>
        <p:sp>
          <p:nvSpPr>
            <p:cNvPr id="22" name="TextBox 22"/>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85850"/>
            <a:ext cx="10941275" cy="1156196"/>
          </a:xfrm>
          <a:prstGeom prst="rect">
            <a:avLst/>
          </a:prstGeom>
        </p:spPr>
        <p:txBody>
          <a:bodyPr lIns="0" tIns="0" rIns="0" bIns="0" rtlCol="0" anchor="t">
            <a:spAutoFit/>
          </a:bodyPr>
          <a:lstStyle/>
          <a:p>
            <a:pPr algn="l">
              <a:lnSpc>
                <a:spcPts val="8800"/>
              </a:lnSpc>
            </a:pPr>
            <a:r>
              <a:rPr lang="en-US" sz="8000" spc="80">
                <a:solidFill>
                  <a:srgbClr val="3052A0"/>
                </a:solidFill>
                <a:latin typeface="Cabin Sketch Bold"/>
              </a:rPr>
              <a:t>Exposure</a:t>
            </a:r>
          </a:p>
        </p:txBody>
      </p:sp>
      <p:sp>
        <p:nvSpPr>
          <p:cNvPr id="3" name="TextBox 3"/>
          <p:cNvSpPr txBox="1"/>
          <p:nvPr/>
        </p:nvSpPr>
        <p:spPr>
          <a:xfrm>
            <a:off x="1028700" y="2665667"/>
            <a:ext cx="9338677" cy="463610"/>
          </a:xfrm>
          <a:prstGeom prst="rect">
            <a:avLst/>
          </a:prstGeom>
        </p:spPr>
        <p:txBody>
          <a:bodyPr lIns="0" tIns="0" rIns="0" bIns="0" rtlCol="0" anchor="t">
            <a:spAutoFit/>
          </a:bodyPr>
          <a:lstStyle/>
          <a:p>
            <a:pPr algn="l">
              <a:lnSpc>
                <a:spcPts val="3519"/>
              </a:lnSpc>
            </a:pPr>
            <a:r>
              <a:rPr lang="en-US" sz="3199" spc="191">
                <a:solidFill>
                  <a:srgbClr val="74C5C1"/>
                </a:solidFill>
                <a:latin typeface="Quicksand Bold"/>
              </a:rPr>
              <a:t>ISO</a:t>
            </a:r>
          </a:p>
        </p:txBody>
      </p:sp>
      <p:sp>
        <p:nvSpPr>
          <p:cNvPr id="4" name="TextBox 4"/>
          <p:cNvSpPr txBox="1"/>
          <p:nvPr/>
        </p:nvSpPr>
        <p:spPr>
          <a:xfrm>
            <a:off x="1028700" y="3464508"/>
            <a:ext cx="8420100" cy="5083413"/>
          </a:xfrm>
          <a:prstGeom prst="rect">
            <a:avLst/>
          </a:prstGeom>
        </p:spPr>
        <p:txBody>
          <a:bodyPr wrap="square" lIns="0" tIns="0" rIns="0" bIns="0" rtlCol="0" anchor="t">
            <a:spAutoFit/>
          </a:bodyPr>
          <a:lstStyle/>
          <a:p>
            <a:pPr>
              <a:lnSpc>
                <a:spcPts val="4479"/>
              </a:lnSpc>
            </a:pPr>
            <a:r>
              <a:rPr lang="en-US" sz="2800" spc="56" dirty="0">
                <a:solidFill>
                  <a:srgbClr val="4B4244"/>
                </a:solidFill>
                <a:latin typeface="Quicksand"/>
              </a:rPr>
              <a:t>ISO stands for International Organization for Standardization. This term is</a:t>
            </a:r>
            <a:r>
              <a:rPr lang="en-US" sz="2799" spc="55" dirty="0">
                <a:solidFill>
                  <a:srgbClr val="4B4244"/>
                </a:solidFill>
                <a:latin typeface="Quicksand"/>
              </a:rPr>
              <a:t> used to describe your camera’s sensitivity to light. </a:t>
            </a:r>
          </a:p>
          <a:p>
            <a:pPr>
              <a:lnSpc>
                <a:spcPts val="4479"/>
              </a:lnSpc>
            </a:pPr>
            <a:endParaRPr lang="en-US" sz="2799" spc="55" dirty="0">
              <a:solidFill>
                <a:srgbClr val="4B4244"/>
              </a:solidFill>
              <a:latin typeface="Quicksand"/>
            </a:endParaRPr>
          </a:p>
          <a:p>
            <a:pPr>
              <a:lnSpc>
                <a:spcPts val="4480"/>
              </a:lnSpc>
            </a:pPr>
            <a:r>
              <a:rPr lang="en-US" sz="2799" spc="55" dirty="0">
                <a:solidFill>
                  <a:srgbClr val="4B4244"/>
                </a:solidFill>
                <a:latin typeface="Quicksand"/>
              </a:rPr>
              <a:t>When purchasing film you can choose the film speed or ISO. On digital cameras you can adjust the IS0. The lowest ISO setting on most digital cameras is 100 ISO which has the least sensitivity to light. </a:t>
            </a:r>
          </a:p>
        </p:txBody>
      </p:sp>
      <p:grpSp>
        <p:nvGrpSpPr>
          <p:cNvPr id="5" name="Group 5"/>
          <p:cNvGrpSpPr/>
          <p:nvPr/>
        </p:nvGrpSpPr>
        <p:grpSpPr>
          <a:xfrm>
            <a:off x="-1" y="9435286"/>
            <a:ext cx="18288001" cy="1430357"/>
            <a:chOff x="0" y="0"/>
            <a:chExt cx="26700162" cy="1907143"/>
          </a:xfrm>
        </p:grpSpPr>
        <p:sp>
          <p:nvSpPr>
            <p:cNvPr id="6" name="AutoShape 6"/>
            <p:cNvSpPr/>
            <p:nvPr/>
          </p:nvSpPr>
          <p:spPr>
            <a:xfrm>
              <a:off x="0" y="0"/>
              <a:ext cx="26700162" cy="1907143"/>
            </a:xfrm>
            <a:prstGeom prst="rect">
              <a:avLst/>
            </a:prstGeom>
            <a:solidFill>
              <a:srgbClr val="74C5C1"/>
            </a:solidFill>
          </p:spPr>
        </p:sp>
        <p:sp>
          <p:nvSpPr>
            <p:cNvPr id="7" name="TextBox 7"/>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
        <p:nvSpPr>
          <p:cNvPr id="8" name="TextBox 8"/>
          <p:cNvSpPr txBox="1"/>
          <p:nvPr/>
        </p:nvSpPr>
        <p:spPr>
          <a:xfrm>
            <a:off x="10528097" y="3464508"/>
            <a:ext cx="6548552" cy="6160334"/>
          </a:xfrm>
          <a:prstGeom prst="rect">
            <a:avLst/>
          </a:prstGeom>
        </p:spPr>
        <p:txBody>
          <a:bodyPr lIns="0" tIns="0" rIns="0" bIns="0" rtlCol="0" anchor="t">
            <a:spAutoFit/>
          </a:bodyPr>
          <a:lstStyle/>
          <a:p>
            <a:pPr>
              <a:lnSpc>
                <a:spcPts val="4479"/>
              </a:lnSpc>
            </a:pPr>
            <a:r>
              <a:rPr lang="en-US" sz="2799" spc="55">
                <a:solidFill>
                  <a:srgbClr val="4B4244"/>
                </a:solidFill>
                <a:latin typeface="Quicksand"/>
              </a:rPr>
              <a:t>M</a:t>
            </a:r>
            <a:r>
              <a:rPr lang="en-US" sz="1687" spc="33">
                <a:solidFill>
                  <a:srgbClr val="4B4244"/>
                </a:solidFill>
                <a:latin typeface="Arimo"/>
              </a:rPr>
              <a:t>any</a:t>
            </a:r>
            <a:r>
              <a:rPr lang="en-US" sz="2799" spc="55">
                <a:solidFill>
                  <a:srgbClr val="4B4244"/>
                </a:solidFill>
                <a:latin typeface="Quicksand"/>
              </a:rPr>
              <a:t> digital cameras today can go up to 6400 ISO or higher.  Higher ISO settings are used in low light situations. The downside of increasing your ISO is that your images will have more “noise” (or artifacts) in the image.</a:t>
            </a:r>
          </a:p>
          <a:p>
            <a:pPr>
              <a:lnSpc>
                <a:spcPts val="4479"/>
              </a:lnSpc>
            </a:pPr>
            <a:endParaRPr lang="en-US" sz="2799" spc="55">
              <a:solidFill>
                <a:srgbClr val="4B4244"/>
              </a:solidFill>
              <a:latin typeface="Quicksand"/>
            </a:endParaRPr>
          </a:p>
          <a:p>
            <a:pPr>
              <a:lnSpc>
                <a:spcPts val="4479"/>
              </a:lnSpc>
            </a:pPr>
            <a:endParaRPr lang="en-US" sz="2799" spc="55">
              <a:solidFill>
                <a:srgbClr val="4B4244"/>
              </a:solidFill>
              <a:latin typeface="Quicksand"/>
            </a:endParaRPr>
          </a:p>
          <a:p>
            <a:pPr>
              <a:lnSpc>
                <a:spcPts val="4479"/>
              </a:lnSpc>
            </a:pPr>
            <a:endParaRPr lang="en-US" sz="2799" spc="55">
              <a:solidFill>
                <a:srgbClr val="4B4244"/>
              </a:solidFill>
              <a:latin typeface="Quicksand"/>
            </a:endParaRPr>
          </a:p>
          <a:p>
            <a:pPr>
              <a:lnSpc>
                <a:spcPts val="4480"/>
              </a:lnSpc>
            </a:pPr>
            <a:endParaRPr lang="en-US" sz="2799" spc="55">
              <a:solidFill>
                <a:srgbClr val="4B4244"/>
              </a:solidFill>
              <a:latin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5295900"/>
            <a:ext cx="18288001" cy="75850"/>
          </a:xfrm>
          <a:prstGeom prst="rect">
            <a:avLst/>
          </a:prstGeom>
          <a:solidFill>
            <a:srgbClr val="4B4244"/>
          </a:solidFill>
        </p:spPr>
      </p:sp>
      <p:grpSp>
        <p:nvGrpSpPr>
          <p:cNvPr id="3" name="Group 3"/>
          <p:cNvGrpSpPr/>
          <p:nvPr/>
        </p:nvGrpSpPr>
        <p:grpSpPr>
          <a:xfrm>
            <a:off x="690373" y="5211031"/>
            <a:ext cx="2812794" cy="1220450"/>
            <a:chOff x="0" y="0"/>
            <a:chExt cx="3750393" cy="1627267"/>
          </a:xfrm>
        </p:grpSpPr>
        <p:sp>
          <p:nvSpPr>
            <p:cNvPr id="4" name="TextBox 4"/>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100</a:t>
              </a:r>
            </a:p>
          </p:txBody>
        </p:sp>
        <p:grpSp>
          <p:nvGrpSpPr>
            <p:cNvPr id="5" name="Group 5"/>
            <p:cNvGrpSpPr/>
            <p:nvPr/>
          </p:nvGrpSpPr>
          <p:grpSpPr>
            <a:xfrm>
              <a:off x="1702156" y="0"/>
              <a:ext cx="346080" cy="34608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7" name="Group 7"/>
          <p:cNvGrpSpPr/>
          <p:nvPr/>
        </p:nvGrpSpPr>
        <p:grpSpPr>
          <a:xfrm>
            <a:off x="7737603" y="5211031"/>
            <a:ext cx="2812794" cy="1220450"/>
            <a:chOff x="0" y="0"/>
            <a:chExt cx="3750393" cy="1627267"/>
          </a:xfrm>
        </p:grpSpPr>
        <p:sp>
          <p:nvSpPr>
            <p:cNvPr id="8" name="TextBox 8"/>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400</a:t>
              </a:r>
            </a:p>
          </p:txBody>
        </p:sp>
        <p:grpSp>
          <p:nvGrpSpPr>
            <p:cNvPr id="9" name="Group 9"/>
            <p:cNvGrpSpPr/>
            <p:nvPr/>
          </p:nvGrpSpPr>
          <p:grpSpPr>
            <a:xfrm>
              <a:off x="1702156" y="0"/>
              <a:ext cx="346080" cy="34608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1" name="Group 11"/>
          <p:cNvGrpSpPr/>
          <p:nvPr/>
        </p:nvGrpSpPr>
        <p:grpSpPr>
          <a:xfrm>
            <a:off x="4256731" y="5211031"/>
            <a:ext cx="2812794" cy="1220450"/>
            <a:chOff x="0" y="0"/>
            <a:chExt cx="3750393" cy="1627267"/>
          </a:xfrm>
        </p:grpSpPr>
        <p:sp>
          <p:nvSpPr>
            <p:cNvPr id="12" name="TextBox 12"/>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200</a:t>
              </a:r>
            </a:p>
          </p:txBody>
        </p:sp>
        <p:grpSp>
          <p:nvGrpSpPr>
            <p:cNvPr id="13" name="Group 13"/>
            <p:cNvGrpSpPr/>
            <p:nvPr/>
          </p:nvGrpSpPr>
          <p:grpSpPr>
            <a:xfrm>
              <a:off x="1702156" y="0"/>
              <a:ext cx="346080" cy="34608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5" name="Group 15"/>
          <p:cNvGrpSpPr/>
          <p:nvPr/>
        </p:nvGrpSpPr>
        <p:grpSpPr>
          <a:xfrm>
            <a:off x="14790483" y="5211031"/>
            <a:ext cx="2812794" cy="1220450"/>
            <a:chOff x="0" y="0"/>
            <a:chExt cx="3750393" cy="1627267"/>
          </a:xfrm>
        </p:grpSpPr>
        <p:sp>
          <p:nvSpPr>
            <p:cNvPr id="16" name="TextBox 16"/>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1600+</a:t>
              </a:r>
            </a:p>
          </p:txBody>
        </p:sp>
        <p:grpSp>
          <p:nvGrpSpPr>
            <p:cNvPr id="17" name="Group 17"/>
            <p:cNvGrpSpPr/>
            <p:nvPr/>
          </p:nvGrpSpPr>
          <p:grpSpPr>
            <a:xfrm>
              <a:off x="1702156" y="0"/>
              <a:ext cx="346080" cy="34608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9" name="Group 19"/>
          <p:cNvGrpSpPr/>
          <p:nvPr/>
        </p:nvGrpSpPr>
        <p:grpSpPr>
          <a:xfrm>
            <a:off x="11220078" y="5211031"/>
            <a:ext cx="2812794" cy="1220450"/>
            <a:chOff x="0" y="0"/>
            <a:chExt cx="3750393" cy="1627267"/>
          </a:xfrm>
        </p:grpSpPr>
        <p:sp>
          <p:nvSpPr>
            <p:cNvPr id="20" name="TextBox 20"/>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800</a:t>
              </a:r>
            </a:p>
          </p:txBody>
        </p:sp>
        <p:grpSp>
          <p:nvGrpSpPr>
            <p:cNvPr id="21" name="Group 21"/>
            <p:cNvGrpSpPr/>
            <p:nvPr/>
          </p:nvGrpSpPr>
          <p:grpSpPr>
            <a:xfrm>
              <a:off x="1702156" y="0"/>
              <a:ext cx="346080" cy="34608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23" name="Group 23"/>
          <p:cNvGrpSpPr/>
          <p:nvPr/>
        </p:nvGrpSpPr>
        <p:grpSpPr>
          <a:xfrm>
            <a:off x="2747559" y="2080985"/>
            <a:ext cx="12792882" cy="2051765"/>
            <a:chOff x="0" y="0"/>
            <a:chExt cx="17057177" cy="2735687"/>
          </a:xfrm>
        </p:grpSpPr>
        <p:sp>
          <p:nvSpPr>
            <p:cNvPr id="24" name="TextBox 24"/>
            <p:cNvSpPr txBox="1"/>
            <p:nvPr/>
          </p:nvSpPr>
          <p:spPr>
            <a:xfrm>
              <a:off x="0" y="57150"/>
              <a:ext cx="17057177" cy="1560645"/>
            </a:xfrm>
            <a:prstGeom prst="rect">
              <a:avLst/>
            </a:prstGeom>
          </p:spPr>
          <p:txBody>
            <a:bodyPr lIns="0" tIns="0" rIns="0" bIns="0" rtlCol="0" anchor="t">
              <a:spAutoFit/>
            </a:bodyPr>
            <a:lstStyle/>
            <a:p>
              <a:pPr algn="ctr">
                <a:lnSpc>
                  <a:spcPts val="8800"/>
                </a:lnSpc>
              </a:pPr>
              <a:r>
                <a:rPr lang="en-US" sz="8000" spc="80">
                  <a:solidFill>
                    <a:srgbClr val="3052A0"/>
                  </a:solidFill>
                  <a:latin typeface="Cabin Sketch Bold"/>
                </a:rPr>
                <a:t>ISO</a:t>
              </a:r>
            </a:p>
          </p:txBody>
        </p:sp>
        <p:sp>
          <p:nvSpPr>
            <p:cNvPr id="25" name="TextBox 25"/>
            <p:cNvSpPr txBox="1"/>
            <p:nvPr/>
          </p:nvSpPr>
          <p:spPr>
            <a:xfrm>
              <a:off x="1822534" y="2111191"/>
              <a:ext cx="13412109" cy="624496"/>
            </a:xfrm>
            <a:prstGeom prst="rect">
              <a:avLst/>
            </a:prstGeom>
          </p:spPr>
          <p:txBody>
            <a:bodyPr lIns="0" tIns="0" rIns="0" bIns="0" rtlCol="0" anchor="t">
              <a:spAutoFit/>
            </a:bodyPr>
            <a:lstStyle/>
            <a:p>
              <a:pPr algn="ctr">
                <a:lnSpc>
                  <a:spcPts val="3519"/>
                </a:lnSpc>
              </a:pPr>
              <a:r>
                <a:rPr lang="en-US" sz="3199" spc="191">
                  <a:solidFill>
                    <a:srgbClr val="74C5C1"/>
                  </a:solidFill>
                  <a:latin typeface="Quicksand Bold"/>
                </a:rPr>
                <a:t>Let's Take a Closer Look</a:t>
              </a:r>
            </a:p>
          </p:txBody>
        </p:sp>
      </p:gr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83808" y="6926273"/>
            <a:ext cx="3819469" cy="1965290"/>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739523">
            <a:off x="701713" y="6918073"/>
            <a:ext cx="3819469" cy="1965290"/>
          </a:xfrm>
          <a:prstGeom prst="rect">
            <a:avLst/>
          </a:prstGeom>
        </p:spPr>
      </p:pic>
      <p:sp>
        <p:nvSpPr>
          <p:cNvPr id="28" name="TextBox 28"/>
          <p:cNvSpPr txBox="1"/>
          <p:nvPr/>
        </p:nvSpPr>
        <p:spPr>
          <a:xfrm>
            <a:off x="1256356" y="7451063"/>
            <a:ext cx="3000375" cy="490855"/>
          </a:xfrm>
          <a:prstGeom prst="rect">
            <a:avLst/>
          </a:prstGeom>
        </p:spPr>
        <p:txBody>
          <a:bodyPr lIns="0" tIns="0" rIns="0" bIns="0" rtlCol="0" anchor="t">
            <a:spAutoFit/>
          </a:bodyPr>
          <a:lstStyle/>
          <a:p>
            <a:pPr algn="ctr">
              <a:lnSpc>
                <a:spcPts val="3919"/>
              </a:lnSpc>
              <a:spcBef>
                <a:spcPct val="0"/>
              </a:spcBef>
            </a:pPr>
            <a:r>
              <a:rPr lang="en-US" sz="2800" dirty="0">
                <a:solidFill>
                  <a:srgbClr val="FFFFFF"/>
                </a:solidFill>
                <a:latin typeface="Lato"/>
              </a:rPr>
              <a:t>Lower ISO - Darker</a:t>
            </a:r>
          </a:p>
        </p:txBody>
      </p:sp>
      <p:sp>
        <p:nvSpPr>
          <p:cNvPr id="29" name="TextBox 29"/>
          <p:cNvSpPr txBox="1"/>
          <p:nvPr/>
        </p:nvSpPr>
        <p:spPr>
          <a:xfrm>
            <a:off x="13973770" y="7451063"/>
            <a:ext cx="3285530" cy="49085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Lato"/>
              </a:rPr>
              <a:t>Higher ISO - Brighter</a:t>
            </a:r>
          </a:p>
        </p:txBody>
      </p:sp>
      <p:grpSp>
        <p:nvGrpSpPr>
          <p:cNvPr id="30" name="Group 30"/>
          <p:cNvGrpSpPr/>
          <p:nvPr/>
        </p:nvGrpSpPr>
        <p:grpSpPr>
          <a:xfrm>
            <a:off x="-1" y="9435286"/>
            <a:ext cx="18288001" cy="1430357"/>
            <a:chOff x="0" y="0"/>
            <a:chExt cx="26700162" cy="1907143"/>
          </a:xfrm>
        </p:grpSpPr>
        <p:sp>
          <p:nvSpPr>
            <p:cNvPr id="31" name="AutoShape 31"/>
            <p:cNvSpPr/>
            <p:nvPr/>
          </p:nvSpPr>
          <p:spPr>
            <a:xfrm>
              <a:off x="0" y="0"/>
              <a:ext cx="26700162" cy="1907143"/>
            </a:xfrm>
            <a:prstGeom prst="rect">
              <a:avLst/>
            </a:prstGeom>
            <a:solidFill>
              <a:srgbClr val="74C5C1"/>
            </a:solidFill>
          </p:spPr>
        </p:sp>
        <p:sp>
          <p:nvSpPr>
            <p:cNvPr id="32" name="TextBox 32"/>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9508252" y="602451"/>
            <a:ext cx="7391526" cy="4397958"/>
          </a:xfrm>
          <a:prstGeom prst="rect">
            <a:avLst/>
          </a:prstGeom>
        </p:spPr>
      </p:pic>
      <p:grpSp>
        <p:nvGrpSpPr>
          <p:cNvPr id="3" name="Group 3"/>
          <p:cNvGrpSpPr/>
          <p:nvPr/>
        </p:nvGrpSpPr>
        <p:grpSpPr>
          <a:xfrm>
            <a:off x="14854954" y="257666"/>
            <a:ext cx="2747246" cy="1181426"/>
            <a:chOff x="0" y="0"/>
            <a:chExt cx="6226810" cy="1845310"/>
          </a:xfrm>
        </p:grpSpPr>
        <p:sp>
          <p:nvSpPr>
            <p:cNvPr id="4" name="Freeform 4"/>
            <p:cNvSpPr/>
            <p:nvPr/>
          </p:nvSpPr>
          <p:spPr>
            <a:xfrm>
              <a:off x="0" y="-123190"/>
              <a:ext cx="6226810" cy="2091690"/>
            </a:xfrm>
            <a:custGeom>
              <a:avLst/>
              <a:gdLst/>
              <a:ahLst/>
              <a:cxnLst/>
              <a:rect l="l" t="t" r="r" b="b"/>
              <a:pathLst>
                <a:path w="6226810" h="2091690">
                  <a:moveTo>
                    <a:pt x="6226810" y="574040"/>
                  </a:moveTo>
                  <a:lnTo>
                    <a:pt x="0" y="574040"/>
                  </a:lnTo>
                  <a:lnTo>
                    <a:pt x="0" y="1525270"/>
                  </a:lnTo>
                  <a:lnTo>
                    <a:pt x="6226810" y="1525270"/>
                  </a:lnTo>
                  <a:lnTo>
                    <a:pt x="6226810" y="574040"/>
                  </a:lnTo>
                  <a:close/>
                  <a:moveTo>
                    <a:pt x="0" y="1525270"/>
                  </a:moveTo>
                  <a:lnTo>
                    <a:pt x="0" y="1601470"/>
                  </a:lnTo>
                  <a:cubicBezTo>
                    <a:pt x="2360930" y="2091690"/>
                    <a:pt x="3865880" y="2091690"/>
                    <a:pt x="6226810" y="1601470"/>
                  </a:cubicBezTo>
                  <a:lnTo>
                    <a:pt x="6226810" y="1525270"/>
                  </a:lnTo>
                  <a:lnTo>
                    <a:pt x="0" y="1525270"/>
                  </a:lnTo>
                  <a:close/>
                  <a:moveTo>
                    <a:pt x="6226810" y="490220"/>
                  </a:moveTo>
                  <a:cubicBezTo>
                    <a:pt x="3865880" y="0"/>
                    <a:pt x="2360930" y="0"/>
                    <a:pt x="0" y="490220"/>
                  </a:cubicBezTo>
                  <a:lnTo>
                    <a:pt x="0" y="574040"/>
                  </a:lnTo>
                  <a:lnTo>
                    <a:pt x="6226810" y="574040"/>
                  </a:lnTo>
                  <a:cubicBezTo>
                    <a:pt x="6226810" y="574040"/>
                    <a:pt x="6226810" y="490220"/>
                    <a:pt x="6226810" y="490220"/>
                  </a:cubicBezTo>
                  <a:close/>
                </a:path>
              </a:pathLst>
            </a:custGeom>
            <a:solidFill>
              <a:srgbClr val="3052A0"/>
            </a:solidFill>
          </p:spPr>
        </p:sp>
      </p:grpSp>
      <p:pic>
        <p:nvPicPr>
          <p:cNvPr id="5" name="Picture 5"/>
          <p:cNvPicPr>
            <a:picLocks noChangeAspect="1"/>
          </p:cNvPicPr>
          <p:nvPr/>
        </p:nvPicPr>
        <p:blipFill>
          <a:blip r:embed="rId3"/>
          <a:srcRect/>
          <a:stretch>
            <a:fillRect/>
          </a:stretch>
        </p:blipFill>
        <p:spPr>
          <a:xfrm>
            <a:off x="922606" y="4589230"/>
            <a:ext cx="6920775" cy="4109210"/>
          </a:xfrm>
          <a:prstGeom prst="rect">
            <a:avLst/>
          </a:prstGeom>
        </p:spPr>
      </p:pic>
      <p:grpSp>
        <p:nvGrpSpPr>
          <p:cNvPr id="6" name="Group 6"/>
          <p:cNvGrpSpPr/>
          <p:nvPr/>
        </p:nvGrpSpPr>
        <p:grpSpPr>
          <a:xfrm>
            <a:off x="4635076" y="4271180"/>
            <a:ext cx="2832524" cy="1248808"/>
            <a:chOff x="0" y="0"/>
            <a:chExt cx="6226810" cy="1845310"/>
          </a:xfrm>
        </p:grpSpPr>
        <p:sp>
          <p:nvSpPr>
            <p:cNvPr id="7" name="Freeform 7"/>
            <p:cNvSpPr/>
            <p:nvPr/>
          </p:nvSpPr>
          <p:spPr>
            <a:xfrm>
              <a:off x="0" y="-123190"/>
              <a:ext cx="6226810" cy="2091690"/>
            </a:xfrm>
            <a:custGeom>
              <a:avLst/>
              <a:gdLst/>
              <a:ahLst/>
              <a:cxnLst/>
              <a:rect l="l" t="t" r="r" b="b"/>
              <a:pathLst>
                <a:path w="6226810" h="2091690">
                  <a:moveTo>
                    <a:pt x="6226810" y="574040"/>
                  </a:moveTo>
                  <a:lnTo>
                    <a:pt x="0" y="574040"/>
                  </a:lnTo>
                  <a:lnTo>
                    <a:pt x="0" y="1525270"/>
                  </a:lnTo>
                  <a:lnTo>
                    <a:pt x="6226810" y="1525270"/>
                  </a:lnTo>
                  <a:lnTo>
                    <a:pt x="6226810" y="574040"/>
                  </a:lnTo>
                  <a:close/>
                  <a:moveTo>
                    <a:pt x="0" y="1525270"/>
                  </a:moveTo>
                  <a:lnTo>
                    <a:pt x="0" y="1601470"/>
                  </a:lnTo>
                  <a:cubicBezTo>
                    <a:pt x="2360930" y="2091690"/>
                    <a:pt x="3865880" y="2091690"/>
                    <a:pt x="6226810" y="1601470"/>
                  </a:cubicBezTo>
                  <a:lnTo>
                    <a:pt x="6226810" y="1525270"/>
                  </a:lnTo>
                  <a:lnTo>
                    <a:pt x="0" y="1525270"/>
                  </a:lnTo>
                  <a:close/>
                  <a:moveTo>
                    <a:pt x="6226810" y="490220"/>
                  </a:moveTo>
                  <a:cubicBezTo>
                    <a:pt x="3865880" y="0"/>
                    <a:pt x="2360930" y="0"/>
                    <a:pt x="0" y="490220"/>
                  </a:cubicBezTo>
                  <a:lnTo>
                    <a:pt x="0" y="574040"/>
                  </a:lnTo>
                  <a:lnTo>
                    <a:pt x="6226810" y="574040"/>
                  </a:lnTo>
                  <a:cubicBezTo>
                    <a:pt x="6226810" y="574040"/>
                    <a:pt x="6226810" y="490220"/>
                    <a:pt x="6226810" y="490220"/>
                  </a:cubicBezTo>
                  <a:close/>
                </a:path>
              </a:pathLst>
            </a:custGeom>
            <a:solidFill>
              <a:srgbClr val="3052A0"/>
            </a:solidFill>
          </p:spPr>
        </p:sp>
      </p:grpSp>
      <p:grpSp>
        <p:nvGrpSpPr>
          <p:cNvPr id="8" name="Group 8"/>
          <p:cNvGrpSpPr/>
          <p:nvPr/>
        </p:nvGrpSpPr>
        <p:grpSpPr>
          <a:xfrm>
            <a:off x="-1" y="9435286"/>
            <a:ext cx="18288001" cy="1430357"/>
            <a:chOff x="0" y="0"/>
            <a:chExt cx="26700162" cy="1907143"/>
          </a:xfrm>
        </p:grpSpPr>
        <p:sp>
          <p:nvSpPr>
            <p:cNvPr id="9" name="AutoShape 9"/>
            <p:cNvSpPr/>
            <p:nvPr/>
          </p:nvSpPr>
          <p:spPr>
            <a:xfrm>
              <a:off x="0" y="0"/>
              <a:ext cx="26700162" cy="1907143"/>
            </a:xfrm>
            <a:prstGeom prst="rect">
              <a:avLst/>
            </a:prstGeom>
            <a:solidFill>
              <a:srgbClr val="74C5C1"/>
            </a:solidFill>
          </p:spPr>
        </p:sp>
        <p:sp>
          <p:nvSpPr>
            <p:cNvPr id="10" name="TextBox 10"/>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grpSp>
        <p:nvGrpSpPr>
          <p:cNvPr id="11" name="Group 11"/>
          <p:cNvGrpSpPr/>
          <p:nvPr/>
        </p:nvGrpSpPr>
        <p:grpSpPr>
          <a:xfrm>
            <a:off x="1028700" y="602451"/>
            <a:ext cx="6708587" cy="3430516"/>
            <a:chOff x="0" y="0"/>
            <a:chExt cx="8944782" cy="4574021"/>
          </a:xfrm>
        </p:grpSpPr>
        <p:sp>
          <p:nvSpPr>
            <p:cNvPr id="12" name="TextBox 12"/>
            <p:cNvSpPr txBox="1"/>
            <p:nvPr/>
          </p:nvSpPr>
          <p:spPr>
            <a:xfrm>
              <a:off x="0" y="19050"/>
              <a:ext cx="8944782" cy="624496"/>
            </a:xfrm>
            <a:prstGeom prst="rect">
              <a:avLst/>
            </a:prstGeom>
          </p:spPr>
          <p:txBody>
            <a:bodyPr lIns="0" tIns="0" rIns="0" bIns="0" rtlCol="0" anchor="t">
              <a:spAutoFit/>
            </a:bodyPr>
            <a:lstStyle/>
            <a:p>
              <a:pPr algn="l">
                <a:lnSpc>
                  <a:spcPts val="3520"/>
                </a:lnSpc>
              </a:pPr>
              <a:r>
                <a:rPr lang="en-US" sz="3200" spc="192">
                  <a:solidFill>
                    <a:srgbClr val="74C5C1"/>
                  </a:solidFill>
                  <a:latin typeface="Quicksand Bold"/>
                </a:rPr>
                <a:t>HIGHER ISO</a:t>
              </a:r>
            </a:p>
          </p:txBody>
        </p:sp>
        <p:sp>
          <p:nvSpPr>
            <p:cNvPr id="13" name="TextBox 13"/>
            <p:cNvSpPr txBox="1"/>
            <p:nvPr/>
          </p:nvSpPr>
          <p:spPr>
            <a:xfrm>
              <a:off x="0" y="898906"/>
              <a:ext cx="7576357" cy="3675116"/>
            </a:xfrm>
            <a:prstGeom prst="rect">
              <a:avLst/>
            </a:prstGeom>
          </p:spPr>
          <p:txBody>
            <a:bodyPr lIns="0" tIns="0" rIns="0" bIns="0" rtlCol="0" anchor="t">
              <a:spAutoFit/>
            </a:bodyPr>
            <a:lstStyle/>
            <a:p>
              <a:pPr marL="462279" lvl="1" indent="-231140" algn="just">
                <a:lnSpc>
                  <a:spcPts val="4479"/>
                </a:lnSpc>
                <a:buFont typeface="Arial"/>
                <a:buChar char="•"/>
              </a:pPr>
              <a:r>
                <a:rPr lang="en-US" sz="2800" spc="56">
                  <a:solidFill>
                    <a:srgbClr val="4B4244"/>
                  </a:solidFill>
                  <a:latin typeface="Quicksand"/>
                </a:rPr>
                <a:t>More sensitive to light</a:t>
              </a:r>
            </a:p>
            <a:p>
              <a:pPr marL="462279" lvl="1" indent="-231140" algn="just">
                <a:lnSpc>
                  <a:spcPts val="4479"/>
                </a:lnSpc>
                <a:buFont typeface="Arial"/>
                <a:buChar char="•"/>
              </a:pPr>
              <a:r>
                <a:rPr lang="en-US" sz="2799" spc="55">
                  <a:solidFill>
                    <a:srgbClr val="4B4244"/>
                  </a:solidFill>
                  <a:latin typeface="Quicksand"/>
                </a:rPr>
                <a:t>More noise (artifacts)</a:t>
              </a:r>
            </a:p>
            <a:p>
              <a:pPr marL="462279" lvl="1" indent="-231140" algn="just">
                <a:lnSpc>
                  <a:spcPts val="4479"/>
                </a:lnSpc>
                <a:buFont typeface="Arial"/>
                <a:buChar char="•"/>
              </a:pPr>
              <a:r>
                <a:rPr lang="en-US" sz="2799" spc="55">
                  <a:solidFill>
                    <a:srgbClr val="4B4244"/>
                  </a:solidFill>
                  <a:latin typeface="Quicksand"/>
                </a:rPr>
                <a:t>Use indoors, outdoors in the evening and at night</a:t>
              </a:r>
            </a:p>
            <a:p>
              <a:pPr algn="just">
                <a:lnSpc>
                  <a:spcPts val="4480"/>
                </a:lnSpc>
              </a:pPr>
              <a:r>
                <a:rPr lang="en-US" sz="2800" spc="56">
                  <a:solidFill>
                    <a:srgbClr val="4B4244"/>
                  </a:solidFill>
                  <a:latin typeface="Quicksand"/>
                </a:rPr>
                <a:t>.</a:t>
              </a:r>
            </a:p>
          </p:txBody>
        </p:sp>
      </p:grpSp>
      <p:grpSp>
        <p:nvGrpSpPr>
          <p:cNvPr id="14" name="Group 14"/>
          <p:cNvGrpSpPr/>
          <p:nvPr/>
        </p:nvGrpSpPr>
        <p:grpSpPr>
          <a:xfrm>
            <a:off x="10245913" y="5974631"/>
            <a:ext cx="7013387" cy="2867946"/>
            <a:chOff x="0" y="0"/>
            <a:chExt cx="9351182" cy="3823928"/>
          </a:xfrm>
        </p:grpSpPr>
        <p:sp>
          <p:nvSpPr>
            <p:cNvPr id="15" name="TextBox 15"/>
            <p:cNvSpPr txBox="1"/>
            <p:nvPr/>
          </p:nvSpPr>
          <p:spPr>
            <a:xfrm>
              <a:off x="0" y="19050"/>
              <a:ext cx="9351182" cy="624496"/>
            </a:xfrm>
            <a:prstGeom prst="rect">
              <a:avLst/>
            </a:prstGeom>
          </p:spPr>
          <p:txBody>
            <a:bodyPr lIns="0" tIns="0" rIns="0" bIns="0" rtlCol="0" anchor="t">
              <a:spAutoFit/>
            </a:bodyPr>
            <a:lstStyle/>
            <a:p>
              <a:pPr algn="l">
                <a:lnSpc>
                  <a:spcPts val="3520"/>
                </a:lnSpc>
              </a:pPr>
              <a:r>
                <a:rPr lang="en-US" sz="3200" spc="192">
                  <a:solidFill>
                    <a:srgbClr val="74C5C1"/>
                  </a:solidFill>
                  <a:latin typeface="Quicksand Bold"/>
                </a:rPr>
                <a:t>LOWER ISO</a:t>
              </a:r>
            </a:p>
          </p:txBody>
        </p:sp>
        <p:sp>
          <p:nvSpPr>
            <p:cNvPr id="16" name="TextBox 16"/>
            <p:cNvSpPr txBox="1"/>
            <p:nvPr/>
          </p:nvSpPr>
          <p:spPr>
            <a:xfrm>
              <a:off x="0" y="898906"/>
              <a:ext cx="7576357" cy="2925022"/>
            </a:xfrm>
            <a:prstGeom prst="rect">
              <a:avLst/>
            </a:prstGeom>
          </p:spPr>
          <p:txBody>
            <a:bodyPr lIns="0" tIns="0" rIns="0" bIns="0" rtlCol="0" anchor="t">
              <a:spAutoFit/>
            </a:bodyPr>
            <a:lstStyle/>
            <a:p>
              <a:pPr marL="462279" lvl="1" indent="-231140">
                <a:lnSpc>
                  <a:spcPts val="4479"/>
                </a:lnSpc>
                <a:buFont typeface="Arial"/>
                <a:buChar char="•"/>
              </a:pPr>
              <a:r>
                <a:rPr lang="en-US" sz="2800" spc="56">
                  <a:solidFill>
                    <a:srgbClr val="4B4244"/>
                  </a:solidFill>
                  <a:latin typeface="Quicksand"/>
                </a:rPr>
                <a:t>Sharper images (no noise)</a:t>
              </a:r>
            </a:p>
            <a:p>
              <a:pPr marL="462279" lvl="1" indent="-231140">
                <a:lnSpc>
                  <a:spcPts val="4479"/>
                </a:lnSpc>
                <a:buFont typeface="Arial"/>
                <a:buChar char="•"/>
              </a:pPr>
              <a:r>
                <a:rPr lang="en-US" sz="2799" spc="55">
                  <a:solidFill>
                    <a:srgbClr val="4B4244"/>
                  </a:solidFill>
                  <a:latin typeface="Quicksand"/>
                </a:rPr>
                <a:t>Less light sensitivity</a:t>
              </a:r>
            </a:p>
            <a:p>
              <a:pPr marL="462280" lvl="1" indent="-231140" algn="l">
                <a:lnSpc>
                  <a:spcPts val="4480"/>
                </a:lnSpc>
                <a:buFont typeface="Arial"/>
                <a:buChar char="•"/>
              </a:pPr>
              <a:r>
                <a:rPr lang="en-US" sz="2799" spc="55">
                  <a:solidFill>
                    <a:srgbClr val="4B4244"/>
                  </a:solidFill>
                  <a:latin typeface="Quicksand"/>
                </a:rPr>
                <a:t>Use a lower ISO outdoors on a sunny day</a:t>
              </a:r>
              <a:r>
                <a:rPr lang="en-US" sz="2800" spc="56">
                  <a:solidFill>
                    <a:srgbClr val="4B4244"/>
                  </a:solidFill>
                  <a:latin typeface="Quicksand"/>
                </a:rPr>
                <a:t>.</a:t>
              </a:r>
            </a:p>
          </p:txBody>
        </p:sp>
      </p:grpSp>
      <p:sp>
        <p:nvSpPr>
          <p:cNvPr id="17" name="TextBox 17"/>
          <p:cNvSpPr txBox="1"/>
          <p:nvPr/>
        </p:nvSpPr>
        <p:spPr>
          <a:xfrm>
            <a:off x="15239861" y="575869"/>
            <a:ext cx="1977432" cy="509242"/>
          </a:xfrm>
          <a:prstGeom prst="rect">
            <a:avLst/>
          </a:prstGeom>
        </p:spPr>
        <p:txBody>
          <a:bodyPr wrap="square" lIns="0" tIns="0" rIns="0" bIns="0" rtlCol="0" anchor="t">
            <a:spAutoFit/>
          </a:bodyPr>
          <a:lstStyle/>
          <a:p>
            <a:pPr algn="ctr">
              <a:lnSpc>
                <a:spcPts val="4409"/>
              </a:lnSpc>
              <a:spcBef>
                <a:spcPct val="0"/>
              </a:spcBef>
            </a:pPr>
            <a:r>
              <a:rPr lang="en-US" sz="3150" dirty="0">
                <a:solidFill>
                  <a:srgbClr val="FFFFFF"/>
                </a:solidFill>
                <a:latin typeface="Lato"/>
              </a:rPr>
              <a:t>ISO 400</a:t>
            </a:r>
          </a:p>
        </p:txBody>
      </p:sp>
      <p:sp>
        <p:nvSpPr>
          <p:cNvPr id="18" name="TextBox 18"/>
          <p:cNvSpPr txBox="1"/>
          <p:nvPr/>
        </p:nvSpPr>
        <p:spPr>
          <a:xfrm>
            <a:off x="4873716" y="4589230"/>
            <a:ext cx="2284213" cy="509242"/>
          </a:xfrm>
          <a:prstGeom prst="rect">
            <a:avLst/>
          </a:prstGeom>
        </p:spPr>
        <p:txBody>
          <a:bodyPr wrap="square" lIns="0" tIns="0" rIns="0" bIns="0" rtlCol="0" anchor="t">
            <a:spAutoFit/>
          </a:bodyPr>
          <a:lstStyle/>
          <a:p>
            <a:pPr algn="ctr">
              <a:lnSpc>
                <a:spcPts val="4409"/>
              </a:lnSpc>
              <a:spcBef>
                <a:spcPct val="0"/>
              </a:spcBef>
            </a:pPr>
            <a:r>
              <a:rPr lang="en-US" sz="3150" dirty="0">
                <a:solidFill>
                  <a:srgbClr val="FFFFFF"/>
                </a:solidFill>
                <a:latin typeface="Lato"/>
              </a:rPr>
              <a:t>ISO 1600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85850"/>
            <a:ext cx="10941275" cy="1156196"/>
          </a:xfrm>
          <a:prstGeom prst="rect">
            <a:avLst/>
          </a:prstGeom>
        </p:spPr>
        <p:txBody>
          <a:bodyPr lIns="0" tIns="0" rIns="0" bIns="0" rtlCol="0" anchor="t">
            <a:spAutoFit/>
          </a:bodyPr>
          <a:lstStyle/>
          <a:p>
            <a:pPr algn="l">
              <a:lnSpc>
                <a:spcPts val="8800"/>
              </a:lnSpc>
            </a:pPr>
            <a:r>
              <a:rPr lang="en-US" sz="8000" spc="80">
                <a:solidFill>
                  <a:srgbClr val="3052A0"/>
                </a:solidFill>
                <a:latin typeface="Cabin Sketch Bold"/>
              </a:rPr>
              <a:t>Exposure</a:t>
            </a:r>
          </a:p>
        </p:txBody>
      </p:sp>
      <p:sp>
        <p:nvSpPr>
          <p:cNvPr id="3" name="TextBox 3"/>
          <p:cNvSpPr txBox="1"/>
          <p:nvPr/>
        </p:nvSpPr>
        <p:spPr>
          <a:xfrm>
            <a:off x="1028700" y="2665667"/>
            <a:ext cx="9338677" cy="463610"/>
          </a:xfrm>
          <a:prstGeom prst="rect">
            <a:avLst/>
          </a:prstGeom>
        </p:spPr>
        <p:txBody>
          <a:bodyPr lIns="0" tIns="0" rIns="0" bIns="0" rtlCol="0" anchor="t">
            <a:spAutoFit/>
          </a:bodyPr>
          <a:lstStyle/>
          <a:p>
            <a:pPr algn="l">
              <a:lnSpc>
                <a:spcPts val="3519"/>
              </a:lnSpc>
            </a:pPr>
            <a:r>
              <a:rPr lang="en-US" sz="3199" spc="191">
                <a:solidFill>
                  <a:srgbClr val="74C5C1"/>
                </a:solidFill>
                <a:latin typeface="Quicksand Bold"/>
              </a:rPr>
              <a:t>APERTURE</a:t>
            </a:r>
          </a:p>
        </p:txBody>
      </p:sp>
      <p:sp>
        <p:nvSpPr>
          <p:cNvPr id="4" name="TextBox 4"/>
          <p:cNvSpPr txBox="1"/>
          <p:nvPr/>
        </p:nvSpPr>
        <p:spPr>
          <a:xfrm>
            <a:off x="1028700" y="3464508"/>
            <a:ext cx="10677373" cy="5083413"/>
          </a:xfrm>
          <a:prstGeom prst="rect">
            <a:avLst/>
          </a:prstGeom>
        </p:spPr>
        <p:txBody>
          <a:bodyPr lIns="0" tIns="0" rIns="0" bIns="0" rtlCol="0" anchor="t">
            <a:spAutoFit/>
          </a:bodyPr>
          <a:lstStyle/>
          <a:p>
            <a:pPr>
              <a:lnSpc>
                <a:spcPts val="4479"/>
              </a:lnSpc>
            </a:pPr>
            <a:r>
              <a:rPr lang="en-US" sz="2800" spc="56" dirty="0">
                <a:solidFill>
                  <a:srgbClr val="4B4244"/>
                </a:solidFill>
                <a:latin typeface="Quicksand"/>
              </a:rPr>
              <a:t>Your camera’s aperture controls how much the opening inside the lens</a:t>
            </a:r>
            <a:r>
              <a:rPr lang="en-US" sz="2799" spc="55" dirty="0">
                <a:solidFill>
                  <a:srgbClr val="4B4244"/>
                </a:solidFill>
                <a:latin typeface="Quicksand"/>
              </a:rPr>
              <a:t> opens and closes.  By adjusting and managing your aperture using f-stops, you can control the amount of light that enters your camera.</a:t>
            </a:r>
          </a:p>
          <a:p>
            <a:pPr>
              <a:lnSpc>
                <a:spcPts val="4479"/>
              </a:lnSpc>
            </a:pPr>
            <a:endParaRPr lang="en-US" sz="2799" spc="55" dirty="0">
              <a:solidFill>
                <a:srgbClr val="4B4244"/>
              </a:solidFill>
              <a:latin typeface="Quicksand"/>
            </a:endParaRPr>
          </a:p>
          <a:p>
            <a:pPr>
              <a:lnSpc>
                <a:spcPts val="4480"/>
              </a:lnSpc>
            </a:pPr>
            <a:r>
              <a:rPr lang="en-US" sz="2799" spc="55" dirty="0">
                <a:solidFill>
                  <a:srgbClr val="4B4244"/>
                </a:solidFill>
                <a:latin typeface="Quicksand"/>
              </a:rPr>
              <a:t>The f-stop is a fraction, so a lower f-stop such as 3.5 (1/3.5) means the opening is wider, while a higher number such as 28 (1/28) means the opening is very small and less light will enter the camera. </a:t>
            </a:r>
          </a:p>
        </p:txBody>
      </p:sp>
      <p:grpSp>
        <p:nvGrpSpPr>
          <p:cNvPr id="5" name="Group 5"/>
          <p:cNvGrpSpPr/>
          <p:nvPr/>
        </p:nvGrpSpPr>
        <p:grpSpPr>
          <a:xfrm>
            <a:off x="-1" y="9435286"/>
            <a:ext cx="18288001" cy="1430357"/>
            <a:chOff x="0" y="0"/>
            <a:chExt cx="26700162" cy="1907143"/>
          </a:xfrm>
        </p:grpSpPr>
        <p:sp>
          <p:nvSpPr>
            <p:cNvPr id="6" name="AutoShape 6"/>
            <p:cNvSpPr/>
            <p:nvPr/>
          </p:nvSpPr>
          <p:spPr>
            <a:xfrm>
              <a:off x="0" y="0"/>
              <a:ext cx="26700162" cy="1907143"/>
            </a:xfrm>
            <a:prstGeom prst="rect">
              <a:avLst/>
            </a:prstGeom>
            <a:solidFill>
              <a:srgbClr val="74C5C1"/>
            </a:solidFill>
          </p:spPr>
        </p:sp>
        <p:sp>
          <p:nvSpPr>
            <p:cNvPr id="7" name="TextBox 7"/>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5342216"/>
            <a:ext cx="18288000" cy="45719"/>
          </a:xfrm>
          <a:prstGeom prst="rect">
            <a:avLst/>
          </a:prstGeom>
          <a:solidFill>
            <a:srgbClr val="4B4244"/>
          </a:solidFill>
        </p:spPr>
      </p:sp>
      <p:grpSp>
        <p:nvGrpSpPr>
          <p:cNvPr id="3" name="Group 3"/>
          <p:cNvGrpSpPr/>
          <p:nvPr/>
        </p:nvGrpSpPr>
        <p:grpSpPr>
          <a:xfrm>
            <a:off x="1028700" y="5211031"/>
            <a:ext cx="2812794" cy="1220450"/>
            <a:chOff x="0" y="0"/>
            <a:chExt cx="3750393" cy="1627267"/>
          </a:xfrm>
        </p:grpSpPr>
        <p:sp>
          <p:nvSpPr>
            <p:cNvPr id="4" name="TextBox 4"/>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f/2.8</a:t>
              </a:r>
            </a:p>
          </p:txBody>
        </p:sp>
        <p:grpSp>
          <p:nvGrpSpPr>
            <p:cNvPr id="5" name="Group 5"/>
            <p:cNvGrpSpPr/>
            <p:nvPr/>
          </p:nvGrpSpPr>
          <p:grpSpPr>
            <a:xfrm>
              <a:off x="1702156" y="0"/>
              <a:ext cx="346080" cy="34608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7" name="Group 7"/>
          <p:cNvGrpSpPr/>
          <p:nvPr/>
        </p:nvGrpSpPr>
        <p:grpSpPr>
          <a:xfrm>
            <a:off x="7737603" y="5211031"/>
            <a:ext cx="2812794" cy="1220450"/>
            <a:chOff x="0" y="0"/>
            <a:chExt cx="3750393" cy="1627267"/>
          </a:xfrm>
        </p:grpSpPr>
        <p:sp>
          <p:nvSpPr>
            <p:cNvPr id="8" name="TextBox 8"/>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f/8</a:t>
              </a:r>
            </a:p>
          </p:txBody>
        </p:sp>
        <p:grpSp>
          <p:nvGrpSpPr>
            <p:cNvPr id="9" name="Group 9"/>
            <p:cNvGrpSpPr/>
            <p:nvPr/>
          </p:nvGrpSpPr>
          <p:grpSpPr>
            <a:xfrm>
              <a:off x="1702156" y="0"/>
              <a:ext cx="346080" cy="34608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1" name="Group 11"/>
          <p:cNvGrpSpPr/>
          <p:nvPr/>
        </p:nvGrpSpPr>
        <p:grpSpPr>
          <a:xfrm>
            <a:off x="3296120" y="5211031"/>
            <a:ext cx="2812794" cy="1220450"/>
            <a:chOff x="0" y="0"/>
            <a:chExt cx="3750393" cy="1627267"/>
          </a:xfrm>
        </p:grpSpPr>
        <p:sp>
          <p:nvSpPr>
            <p:cNvPr id="12" name="TextBox 12"/>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f/4</a:t>
              </a:r>
            </a:p>
          </p:txBody>
        </p:sp>
        <p:grpSp>
          <p:nvGrpSpPr>
            <p:cNvPr id="13" name="Group 13"/>
            <p:cNvGrpSpPr/>
            <p:nvPr/>
          </p:nvGrpSpPr>
          <p:grpSpPr>
            <a:xfrm>
              <a:off x="1702156" y="0"/>
              <a:ext cx="346080" cy="34608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5" name="Group 15"/>
          <p:cNvGrpSpPr/>
          <p:nvPr/>
        </p:nvGrpSpPr>
        <p:grpSpPr>
          <a:xfrm>
            <a:off x="14287146" y="5211031"/>
            <a:ext cx="2812794" cy="1220450"/>
            <a:chOff x="0" y="0"/>
            <a:chExt cx="3750393" cy="1627267"/>
          </a:xfrm>
        </p:grpSpPr>
        <p:sp>
          <p:nvSpPr>
            <p:cNvPr id="16" name="TextBox 16"/>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f/22</a:t>
              </a:r>
            </a:p>
          </p:txBody>
        </p:sp>
        <p:grpSp>
          <p:nvGrpSpPr>
            <p:cNvPr id="17" name="Group 17"/>
            <p:cNvGrpSpPr/>
            <p:nvPr/>
          </p:nvGrpSpPr>
          <p:grpSpPr>
            <a:xfrm>
              <a:off x="1702156" y="0"/>
              <a:ext cx="346080" cy="34608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9" name="Group 19"/>
          <p:cNvGrpSpPr/>
          <p:nvPr/>
        </p:nvGrpSpPr>
        <p:grpSpPr>
          <a:xfrm>
            <a:off x="12098426" y="5211031"/>
            <a:ext cx="2812794" cy="1220450"/>
            <a:chOff x="0" y="0"/>
            <a:chExt cx="3750393" cy="1627267"/>
          </a:xfrm>
        </p:grpSpPr>
        <p:sp>
          <p:nvSpPr>
            <p:cNvPr id="20" name="TextBox 20"/>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f/16</a:t>
              </a:r>
            </a:p>
          </p:txBody>
        </p:sp>
        <p:grpSp>
          <p:nvGrpSpPr>
            <p:cNvPr id="21" name="Group 21"/>
            <p:cNvGrpSpPr/>
            <p:nvPr/>
          </p:nvGrpSpPr>
          <p:grpSpPr>
            <a:xfrm>
              <a:off x="1702156" y="0"/>
              <a:ext cx="346080" cy="34608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23" name="Group 23"/>
          <p:cNvGrpSpPr/>
          <p:nvPr/>
        </p:nvGrpSpPr>
        <p:grpSpPr>
          <a:xfrm>
            <a:off x="2747559" y="2080985"/>
            <a:ext cx="12792882" cy="2051765"/>
            <a:chOff x="0" y="0"/>
            <a:chExt cx="17057177" cy="2735687"/>
          </a:xfrm>
        </p:grpSpPr>
        <p:sp>
          <p:nvSpPr>
            <p:cNvPr id="24" name="TextBox 24"/>
            <p:cNvSpPr txBox="1"/>
            <p:nvPr/>
          </p:nvSpPr>
          <p:spPr>
            <a:xfrm>
              <a:off x="0" y="57150"/>
              <a:ext cx="17057177" cy="1560645"/>
            </a:xfrm>
            <a:prstGeom prst="rect">
              <a:avLst/>
            </a:prstGeom>
          </p:spPr>
          <p:txBody>
            <a:bodyPr lIns="0" tIns="0" rIns="0" bIns="0" rtlCol="0" anchor="t">
              <a:spAutoFit/>
            </a:bodyPr>
            <a:lstStyle/>
            <a:p>
              <a:pPr algn="ctr">
                <a:lnSpc>
                  <a:spcPts val="8800"/>
                </a:lnSpc>
              </a:pPr>
              <a:r>
                <a:rPr lang="en-US" sz="8000" spc="80">
                  <a:solidFill>
                    <a:srgbClr val="3052A0"/>
                  </a:solidFill>
                  <a:latin typeface="Cabin Sketch Bold"/>
                </a:rPr>
                <a:t>APERTURE</a:t>
              </a:r>
            </a:p>
          </p:txBody>
        </p:sp>
        <p:sp>
          <p:nvSpPr>
            <p:cNvPr id="25" name="TextBox 25"/>
            <p:cNvSpPr txBox="1"/>
            <p:nvPr/>
          </p:nvSpPr>
          <p:spPr>
            <a:xfrm>
              <a:off x="1822534" y="2111191"/>
              <a:ext cx="13412109" cy="624496"/>
            </a:xfrm>
            <a:prstGeom prst="rect">
              <a:avLst/>
            </a:prstGeom>
          </p:spPr>
          <p:txBody>
            <a:bodyPr lIns="0" tIns="0" rIns="0" bIns="0" rtlCol="0" anchor="t">
              <a:spAutoFit/>
            </a:bodyPr>
            <a:lstStyle/>
            <a:p>
              <a:pPr algn="ctr">
                <a:lnSpc>
                  <a:spcPts val="3519"/>
                </a:lnSpc>
              </a:pPr>
              <a:r>
                <a:rPr lang="en-US" sz="3199" spc="191">
                  <a:solidFill>
                    <a:srgbClr val="74C5C1"/>
                  </a:solidFill>
                  <a:latin typeface="Quicksand Bold"/>
                </a:rPr>
                <a:t>Let's Take a Closer Look</a:t>
              </a:r>
            </a:p>
          </p:txBody>
        </p:sp>
      </p:gr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83809" y="6771313"/>
            <a:ext cx="3819469" cy="1965290"/>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739523">
            <a:off x="707363" y="6804755"/>
            <a:ext cx="3819469" cy="1965290"/>
          </a:xfrm>
          <a:prstGeom prst="rect">
            <a:avLst/>
          </a:prstGeom>
        </p:spPr>
      </p:pic>
      <p:sp>
        <p:nvSpPr>
          <p:cNvPr id="28" name="TextBox 28"/>
          <p:cNvSpPr txBox="1"/>
          <p:nvPr/>
        </p:nvSpPr>
        <p:spPr>
          <a:xfrm>
            <a:off x="1473943" y="7475193"/>
            <a:ext cx="2565202" cy="49085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Lato"/>
              </a:rPr>
              <a:t>Higher Aperture</a:t>
            </a:r>
          </a:p>
        </p:txBody>
      </p:sp>
      <p:sp>
        <p:nvSpPr>
          <p:cNvPr id="29" name="TextBox 29"/>
          <p:cNvSpPr txBox="1"/>
          <p:nvPr/>
        </p:nvSpPr>
        <p:spPr>
          <a:xfrm>
            <a:off x="14377169" y="7451063"/>
            <a:ext cx="2478732" cy="49085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Lato"/>
              </a:rPr>
              <a:t>Lower Aperture</a:t>
            </a:r>
          </a:p>
        </p:txBody>
      </p:sp>
      <p:grpSp>
        <p:nvGrpSpPr>
          <p:cNvPr id="30" name="Group 30"/>
          <p:cNvGrpSpPr/>
          <p:nvPr/>
        </p:nvGrpSpPr>
        <p:grpSpPr>
          <a:xfrm>
            <a:off x="9942294" y="5211031"/>
            <a:ext cx="2812794" cy="1220450"/>
            <a:chOff x="0" y="0"/>
            <a:chExt cx="3750393" cy="1627267"/>
          </a:xfrm>
        </p:grpSpPr>
        <p:sp>
          <p:nvSpPr>
            <p:cNvPr id="31" name="TextBox 31"/>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f/11</a:t>
              </a:r>
            </a:p>
          </p:txBody>
        </p:sp>
        <p:grpSp>
          <p:nvGrpSpPr>
            <p:cNvPr id="32" name="Group 32"/>
            <p:cNvGrpSpPr/>
            <p:nvPr/>
          </p:nvGrpSpPr>
          <p:grpSpPr>
            <a:xfrm>
              <a:off x="1702156" y="0"/>
              <a:ext cx="346080" cy="346080"/>
              <a:chOff x="0" y="0"/>
              <a:chExt cx="6350000" cy="6350000"/>
            </a:xfrm>
          </p:grpSpPr>
          <p:sp>
            <p:nvSpPr>
              <p:cNvPr id="33" name="Freeform 3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34" name="Group 34"/>
          <p:cNvGrpSpPr/>
          <p:nvPr/>
        </p:nvGrpSpPr>
        <p:grpSpPr>
          <a:xfrm>
            <a:off x="5426420" y="5211031"/>
            <a:ext cx="2812794" cy="1220450"/>
            <a:chOff x="0" y="0"/>
            <a:chExt cx="3750393" cy="1627267"/>
          </a:xfrm>
        </p:grpSpPr>
        <p:sp>
          <p:nvSpPr>
            <p:cNvPr id="35" name="TextBox 35"/>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f/5.6</a:t>
              </a:r>
            </a:p>
          </p:txBody>
        </p:sp>
        <p:grpSp>
          <p:nvGrpSpPr>
            <p:cNvPr id="36" name="Group 36"/>
            <p:cNvGrpSpPr/>
            <p:nvPr/>
          </p:nvGrpSpPr>
          <p:grpSpPr>
            <a:xfrm>
              <a:off x="1702156" y="0"/>
              <a:ext cx="346080" cy="346080"/>
              <a:chOff x="0" y="0"/>
              <a:chExt cx="6350000" cy="6350000"/>
            </a:xfrm>
          </p:grpSpPr>
          <p:sp>
            <p:nvSpPr>
              <p:cNvPr id="37" name="Freeform 3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38" name="Group 38"/>
          <p:cNvGrpSpPr/>
          <p:nvPr/>
        </p:nvGrpSpPr>
        <p:grpSpPr>
          <a:xfrm>
            <a:off x="-1" y="9435286"/>
            <a:ext cx="18288001" cy="1430357"/>
            <a:chOff x="0" y="0"/>
            <a:chExt cx="26700162" cy="1907143"/>
          </a:xfrm>
        </p:grpSpPr>
        <p:sp>
          <p:nvSpPr>
            <p:cNvPr id="39" name="AutoShape 39"/>
            <p:cNvSpPr/>
            <p:nvPr/>
          </p:nvSpPr>
          <p:spPr>
            <a:xfrm>
              <a:off x="0" y="0"/>
              <a:ext cx="26700162" cy="1907143"/>
            </a:xfrm>
            <a:prstGeom prst="rect">
              <a:avLst/>
            </a:prstGeom>
            <a:solidFill>
              <a:srgbClr val="74C5C1"/>
            </a:solidFill>
          </p:spPr>
        </p:sp>
        <p:sp>
          <p:nvSpPr>
            <p:cNvPr id="40" name="TextBox 40"/>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847" b="8207"/>
          <a:stretch>
            <a:fillRect/>
          </a:stretch>
        </p:blipFill>
        <p:spPr>
          <a:xfrm>
            <a:off x="10245913" y="920501"/>
            <a:ext cx="6210945" cy="4222999"/>
          </a:xfrm>
          <a:prstGeom prst="rect">
            <a:avLst/>
          </a:prstGeom>
        </p:spPr>
      </p:pic>
      <p:grpSp>
        <p:nvGrpSpPr>
          <p:cNvPr id="3" name="Group 3"/>
          <p:cNvGrpSpPr/>
          <p:nvPr/>
        </p:nvGrpSpPr>
        <p:grpSpPr>
          <a:xfrm>
            <a:off x="13792200" y="570759"/>
            <a:ext cx="2664658" cy="1112049"/>
            <a:chOff x="0" y="0"/>
            <a:chExt cx="6226810" cy="1845310"/>
          </a:xfrm>
        </p:grpSpPr>
        <p:sp>
          <p:nvSpPr>
            <p:cNvPr id="4" name="Freeform 4"/>
            <p:cNvSpPr/>
            <p:nvPr/>
          </p:nvSpPr>
          <p:spPr>
            <a:xfrm>
              <a:off x="0" y="-123190"/>
              <a:ext cx="6226810" cy="2091690"/>
            </a:xfrm>
            <a:custGeom>
              <a:avLst/>
              <a:gdLst/>
              <a:ahLst/>
              <a:cxnLst/>
              <a:rect l="l" t="t" r="r" b="b"/>
              <a:pathLst>
                <a:path w="6226810" h="2091690">
                  <a:moveTo>
                    <a:pt x="6226810" y="574040"/>
                  </a:moveTo>
                  <a:lnTo>
                    <a:pt x="0" y="574040"/>
                  </a:lnTo>
                  <a:lnTo>
                    <a:pt x="0" y="1525270"/>
                  </a:lnTo>
                  <a:lnTo>
                    <a:pt x="6226810" y="1525270"/>
                  </a:lnTo>
                  <a:lnTo>
                    <a:pt x="6226810" y="574040"/>
                  </a:lnTo>
                  <a:close/>
                  <a:moveTo>
                    <a:pt x="0" y="1525270"/>
                  </a:moveTo>
                  <a:lnTo>
                    <a:pt x="0" y="1601470"/>
                  </a:lnTo>
                  <a:cubicBezTo>
                    <a:pt x="2360930" y="2091690"/>
                    <a:pt x="3865880" y="2091690"/>
                    <a:pt x="6226810" y="1601470"/>
                  </a:cubicBezTo>
                  <a:lnTo>
                    <a:pt x="6226810" y="1525270"/>
                  </a:lnTo>
                  <a:lnTo>
                    <a:pt x="0" y="1525270"/>
                  </a:lnTo>
                  <a:close/>
                  <a:moveTo>
                    <a:pt x="6226810" y="490220"/>
                  </a:moveTo>
                  <a:cubicBezTo>
                    <a:pt x="3865880" y="0"/>
                    <a:pt x="2360930" y="0"/>
                    <a:pt x="0" y="490220"/>
                  </a:cubicBezTo>
                  <a:lnTo>
                    <a:pt x="0" y="574040"/>
                  </a:lnTo>
                  <a:lnTo>
                    <a:pt x="6226810" y="574040"/>
                  </a:lnTo>
                  <a:cubicBezTo>
                    <a:pt x="6226810" y="574040"/>
                    <a:pt x="6226810" y="490220"/>
                    <a:pt x="6226810" y="490220"/>
                  </a:cubicBezTo>
                  <a:close/>
                </a:path>
              </a:pathLst>
            </a:custGeom>
            <a:solidFill>
              <a:srgbClr val="3052A0"/>
            </a:solidFill>
          </p:spPr>
        </p:sp>
      </p:grpSp>
      <p:pic>
        <p:nvPicPr>
          <p:cNvPr id="5" name="Picture 5"/>
          <p:cNvPicPr>
            <a:picLocks noChangeAspect="1"/>
          </p:cNvPicPr>
          <p:nvPr/>
        </p:nvPicPr>
        <p:blipFill>
          <a:blip r:embed="rId3"/>
          <a:srcRect/>
          <a:stretch>
            <a:fillRect/>
          </a:stretch>
        </p:blipFill>
        <p:spPr>
          <a:xfrm>
            <a:off x="732585" y="4175694"/>
            <a:ext cx="7004702" cy="4666883"/>
          </a:xfrm>
          <a:prstGeom prst="rect">
            <a:avLst/>
          </a:prstGeom>
        </p:spPr>
      </p:pic>
      <p:grpSp>
        <p:nvGrpSpPr>
          <p:cNvPr id="6" name="Group 6"/>
          <p:cNvGrpSpPr/>
          <p:nvPr/>
        </p:nvGrpSpPr>
        <p:grpSpPr>
          <a:xfrm>
            <a:off x="5029200" y="3827882"/>
            <a:ext cx="2708086" cy="1010818"/>
            <a:chOff x="0" y="0"/>
            <a:chExt cx="6226810" cy="1845310"/>
          </a:xfrm>
        </p:grpSpPr>
        <p:sp>
          <p:nvSpPr>
            <p:cNvPr id="7" name="Freeform 7"/>
            <p:cNvSpPr/>
            <p:nvPr/>
          </p:nvSpPr>
          <p:spPr>
            <a:xfrm>
              <a:off x="0" y="-123190"/>
              <a:ext cx="6226810" cy="2091690"/>
            </a:xfrm>
            <a:custGeom>
              <a:avLst/>
              <a:gdLst/>
              <a:ahLst/>
              <a:cxnLst/>
              <a:rect l="l" t="t" r="r" b="b"/>
              <a:pathLst>
                <a:path w="6226810" h="2091690">
                  <a:moveTo>
                    <a:pt x="6226810" y="574040"/>
                  </a:moveTo>
                  <a:lnTo>
                    <a:pt x="0" y="574040"/>
                  </a:lnTo>
                  <a:lnTo>
                    <a:pt x="0" y="1525270"/>
                  </a:lnTo>
                  <a:lnTo>
                    <a:pt x="6226810" y="1525270"/>
                  </a:lnTo>
                  <a:lnTo>
                    <a:pt x="6226810" y="574040"/>
                  </a:lnTo>
                  <a:close/>
                  <a:moveTo>
                    <a:pt x="0" y="1525270"/>
                  </a:moveTo>
                  <a:lnTo>
                    <a:pt x="0" y="1601470"/>
                  </a:lnTo>
                  <a:cubicBezTo>
                    <a:pt x="2360930" y="2091690"/>
                    <a:pt x="3865880" y="2091690"/>
                    <a:pt x="6226810" y="1601470"/>
                  </a:cubicBezTo>
                  <a:lnTo>
                    <a:pt x="6226810" y="1525270"/>
                  </a:lnTo>
                  <a:lnTo>
                    <a:pt x="0" y="1525270"/>
                  </a:lnTo>
                  <a:close/>
                  <a:moveTo>
                    <a:pt x="6226810" y="490220"/>
                  </a:moveTo>
                  <a:cubicBezTo>
                    <a:pt x="3865880" y="0"/>
                    <a:pt x="2360930" y="0"/>
                    <a:pt x="0" y="490220"/>
                  </a:cubicBezTo>
                  <a:lnTo>
                    <a:pt x="0" y="574040"/>
                  </a:lnTo>
                  <a:lnTo>
                    <a:pt x="6226810" y="574040"/>
                  </a:lnTo>
                  <a:cubicBezTo>
                    <a:pt x="6226810" y="574040"/>
                    <a:pt x="6226810" y="490220"/>
                    <a:pt x="6226810" y="490220"/>
                  </a:cubicBezTo>
                  <a:close/>
                </a:path>
              </a:pathLst>
            </a:custGeom>
            <a:solidFill>
              <a:srgbClr val="3052A0"/>
            </a:solidFill>
          </p:spPr>
        </p:sp>
      </p:grpSp>
      <p:grpSp>
        <p:nvGrpSpPr>
          <p:cNvPr id="8" name="Group 8"/>
          <p:cNvGrpSpPr/>
          <p:nvPr/>
        </p:nvGrpSpPr>
        <p:grpSpPr>
          <a:xfrm>
            <a:off x="1028700" y="883736"/>
            <a:ext cx="6708587" cy="2867946"/>
            <a:chOff x="0" y="0"/>
            <a:chExt cx="8944782" cy="3823928"/>
          </a:xfrm>
        </p:grpSpPr>
        <p:sp>
          <p:nvSpPr>
            <p:cNvPr id="9" name="TextBox 9"/>
            <p:cNvSpPr txBox="1"/>
            <p:nvPr/>
          </p:nvSpPr>
          <p:spPr>
            <a:xfrm>
              <a:off x="0" y="19050"/>
              <a:ext cx="8944782" cy="624496"/>
            </a:xfrm>
            <a:prstGeom prst="rect">
              <a:avLst/>
            </a:prstGeom>
          </p:spPr>
          <p:txBody>
            <a:bodyPr lIns="0" tIns="0" rIns="0" bIns="0" rtlCol="0" anchor="t">
              <a:spAutoFit/>
            </a:bodyPr>
            <a:lstStyle/>
            <a:p>
              <a:pPr algn="l">
                <a:lnSpc>
                  <a:spcPts val="3520"/>
                </a:lnSpc>
              </a:pPr>
              <a:r>
                <a:rPr lang="en-US" sz="3200" spc="192">
                  <a:solidFill>
                    <a:srgbClr val="74C5C1"/>
                  </a:solidFill>
                  <a:latin typeface="Quicksand Bold"/>
                </a:rPr>
                <a:t>HIGHER APERTURE</a:t>
              </a:r>
            </a:p>
          </p:txBody>
        </p:sp>
        <p:sp>
          <p:nvSpPr>
            <p:cNvPr id="10" name="TextBox 10"/>
            <p:cNvSpPr txBox="1"/>
            <p:nvPr/>
          </p:nvSpPr>
          <p:spPr>
            <a:xfrm>
              <a:off x="0" y="898906"/>
              <a:ext cx="7576357" cy="2925022"/>
            </a:xfrm>
            <a:prstGeom prst="rect">
              <a:avLst/>
            </a:prstGeom>
          </p:spPr>
          <p:txBody>
            <a:bodyPr lIns="0" tIns="0" rIns="0" bIns="0" rtlCol="0" anchor="t">
              <a:spAutoFit/>
            </a:bodyPr>
            <a:lstStyle/>
            <a:p>
              <a:pPr marL="462279" lvl="1" indent="-231140" algn="just">
                <a:lnSpc>
                  <a:spcPts val="4479"/>
                </a:lnSpc>
                <a:buFont typeface="Arial"/>
                <a:buChar char="•"/>
              </a:pPr>
              <a:r>
                <a:rPr lang="en-US" sz="2800" spc="56">
                  <a:solidFill>
                    <a:srgbClr val="4B4244"/>
                  </a:solidFill>
                  <a:latin typeface="Quicksand"/>
                </a:rPr>
                <a:t>Brighter exposures</a:t>
              </a:r>
            </a:p>
            <a:p>
              <a:pPr marL="462279" lvl="1" indent="-231140" algn="just">
                <a:lnSpc>
                  <a:spcPts val="4479"/>
                </a:lnSpc>
                <a:buFont typeface="Arial"/>
                <a:buChar char="•"/>
              </a:pPr>
              <a:r>
                <a:rPr lang="en-US" sz="2799" spc="55">
                  <a:solidFill>
                    <a:srgbClr val="4B4244"/>
                  </a:solidFill>
                  <a:latin typeface="Quicksand"/>
                </a:rPr>
                <a:t>Use when in low light or when you want to blur motion</a:t>
              </a:r>
            </a:p>
            <a:p>
              <a:pPr algn="just">
                <a:lnSpc>
                  <a:spcPts val="4480"/>
                </a:lnSpc>
              </a:pPr>
              <a:r>
                <a:rPr lang="en-US" sz="2800" spc="56">
                  <a:solidFill>
                    <a:srgbClr val="4B4244"/>
                  </a:solidFill>
                  <a:latin typeface="Quicksand"/>
                </a:rPr>
                <a:t>.</a:t>
              </a:r>
            </a:p>
          </p:txBody>
        </p:sp>
      </p:grpSp>
      <p:grpSp>
        <p:nvGrpSpPr>
          <p:cNvPr id="11" name="Group 11"/>
          <p:cNvGrpSpPr/>
          <p:nvPr/>
        </p:nvGrpSpPr>
        <p:grpSpPr>
          <a:xfrm>
            <a:off x="10245913" y="5679350"/>
            <a:ext cx="8042087" cy="2867946"/>
            <a:chOff x="0" y="0"/>
            <a:chExt cx="10722782" cy="3823928"/>
          </a:xfrm>
        </p:grpSpPr>
        <p:sp>
          <p:nvSpPr>
            <p:cNvPr id="12" name="TextBox 12"/>
            <p:cNvSpPr txBox="1"/>
            <p:nvPr/>
          </p:nvSpPr>
          <p:spPr>
            <a:xfrm>
              <a:off x="0" y="19050"/>
              <a:ext cx="10722782" cy="624496"/>
            </a:xfrm>
            <a:prstGeom prst="rect">
              <a:avLst/>
            </a:prstGeom>
          </p:spPr>
          <p:txBody>
            <a:bodyPr lIns="0" tIns="0" rIns="0" bIns="0" rtlCol="0" anchor="t">
              <a:spAutoFit/>
            </a:bodyPr>
            <a:lstStyle/>
            <a:p>
              <a:pPr algn="l">
                <a:lnSpc>
                  <a:spcPts val="3520"/>
                </a:lnSpc>
              </a:pPr>
              <a:r>
                <a:rPr lang="en-US" sz="3200" spc="192" dirty="0">
                  <a:solidFill>
                    <a:srgbClr val="74C5C1"/>
                  </a:solidFill>
                  <a:latin typeface="Quicksand Bold"/>
                </a:rPr>
                <a:t>HIGHER APERTURE</a:t>
              </a:r>
            </a:p>
          </p:txBody>
        </p:sp>
        <p:sp>
          <p:nvSpPr>
            <p:cNvPr id="13" name="TextBox 13"/>
            <p:cNvSpPr txBox="1"/>
            <p:nvPr/>
          </p:nvSpPr>
          <p:spPr>
            <a:xfrm>
              <a:off x="0" y="898906"/>
              <a:ext cx="8687632" cy="2925022"/>
            </a:xfrm>
            <a:prstGeom prst="rect">
              <a:avLst/>
            </a:prstGeom>
          </p:spPr>
          <p:txBody>
            <a:bodyPr lIns="0" tIns="0" rIns="0" bIns="0" rtlCol="0" anchor="t">
              <a:spAutoFit/>
            </a:bodyPr>
            <a:lstStyle/>
            <a:p>
              <a:pPr marL="462279" lvl="1" indent="-231140">
                <a:lnSpc>
                  <a:spcPts val="4479"/>
                </a:lnSpc>
                <a:buFont typeface="Arial"/>
                <a:buChar char="•"/>
              </a:pPr>
              <a:r>
                <a:rPr lang="en-US" sz="2800" spc="56">
                  <a:solidFill>
                    <a:srgbClr val="4B4244"/>
                  </a:solidFill>
                  <a:latin typeface="Quicksand"/>
                </a:rPr>
                <a:t>Brighter exposures, more artistic</a:t>
              </a:r>
            </a:p>
            <a:p>
              <a:pPr marL="462279" lvl="1" indent="-231140">
                <a:lnSpc>
                  <a:spcPts val="4479"/>
                </a:lnSpc>
                <a:buFont typeface="Arial"/>
                <a:buChar char="•"/>
              </a:pPr>
              <a:r>
                <a:rPr lang="en-US" sz="2799" spc="55">
                  <a:solidFill>
                    <a:srgbClr val="4B4244"/>
                  </a:solidFill>
                  <a:latin typeface="Quicksand"/>
                </a:rPr>
                <a:t>Less in focus, narrow depth of field</a:t>
              </a:r>
            </a:p>
            <a:p>
              <a:pPr marL="462280" lvl="1" indent="-231140" algn="l">
                <a:lnSpc>
                  <a:spcPts val="4480"/>
                </a:lnSpc>
                <a:buFont typeface="Arial"/>
                <a:buChar char="•"/>
              </a:pPr>
              <a:r>
                <a:rPr lang="en-US" sz="2799" spc="55">
                  <a:solidFill>
                    <a:srgbClr val="4B4244"/>
                  </a:solidFill>
                  <a:latin typeface="Quicksand"/>
                </a:rPr>
                <a:t>Use to achieve a nice blurry background</a:t>
              </a:r>
            </a:p>
          </p:txBody>
        </p:sp>
      </p:grpSp>
      <p:sp>
        <p:nvSpPr>
          <p:cNvPr id="14" name="TextBox 14"/>
          <p:cNvSpPr txBox="1"/>
          <p:nvPr/>
        </p:nvSpPr>
        <p:spPr>
          <a:xfrm>
            <a:off x="14501565" y="845012"/>
            <a:ext cx="1245927" cy="509178"/>
          </a:xfrm>
          <a:prstGeom prst="rect">
            <a:avLst/>
          </a:prstGeom>
        </p:spPr>
        <p:txBody>
          <a:bodyPr wrap="square" lIns="0" tIns="0" rIns="0" bIns="0" rtlCol="0" anchor="t">
            <a:spAutoFit/>
          </a:bodyPr>
          <a:lstStyle/>
          <a:p>
            <a:pPr algn="ctr">
              <a:lnSpc>
                <a:spcPts val="4409"/>
              </a:lnSpc>
              <a:spcBef>
                <a:spcPct val="0"/>
              </a:spcBef>
            </a:pPr>
            <a:r>
              <a:rPr lang="en-US" sz="3150" dirty="0">
                <a:solidFill>
                  <a:srgbClr val="FFFFFF"/>
                </a:solidFill>
                <a:latin typeface="Lato"/>
              </a:rPr>
              <a:t>f/1.8</a:t>
            </a:r>
          </a:p>
        </p:txBody>
      </p:sp>
      <p:sp>
        <p:nvSpPr>
          <p:cNvPr id="15" name="TextBox 15"/>
          <p:cNvSpPr txBox="1"/>
          <p:nvPr/>
        </p:nvSpPr>
        <p:spPr>
          <a:xfrm>
            <a:off x="5867400" y="4011004"/>
            <a:ext cx="1028879" cy="539115"/>
          </a:xfrm>
          <a:prstGeom prst="rect">
            <a:avLst/>
          </a:prstGeom>
        </p:spPr>
        <p:txBody>
          <a:bodyPr lIns="0" tIns="0" rIns="0" bIns="0" rtlCol="0" anchor="t">
            <a:spAutoFit/>
          </a:bodyPr>
          <a:lstStyle/>
          <a:p>
            <a:pPr algn="ctr">
              <a:lnSpc>
                <a:spcPts val="4409"/>
              </a:lnSpc>
              <a:spcBef>
                <a:spcPct val="0"/>
              </a:spcBef>
            </a:pPr>
            <a:r>
              <a:rPr lang="en-US" sz="3150" dirty="0">
                <a:solidFill>
                  <a:srgbClr val="FFFFFF"/>
                </a:solidFill>
                <a:latin typeface="Lato"/>
              </a:rPr>
              <a:t>f/10</a:t>
            </a:r>
          </a:p>
        </p:txBody>
      </p:sp>
      <p:grpSp>
        <p:nvGrpSpPr>
          <p:cNvPr id="16" name="Group 16"/>
          <p:cNvGrpSpPr/>
          <p:nvPr/>
        </p:nvGrpSpPr>
        <p:grpSpPr>
          <a:xfrm>
            <a:off x="-1" y="9435286"/>
            <a:ext cx="18288001" cy="1430357"/>
            <a:chOff x="0" y="0"/>
            <a:chExt cx="26700162" cy="1907143"/>
          </a:xfrm>
        </p:grpSpPr>
        <p:sp>
          <p:nvSpPr>
            <p:cNvPr id="17" name="AutoShape 17"/>
            <p:cNvSpPr/>
            <p:nvPr/>
          </p:nvSpPr>
          <p:spPr>
            <a:xfrm>
              <a:off x="0" y="0"/>
              <a:ext cx="26700162" cy="1907143"/>
            </a:xfrm>
            <a:prstGeom prst="rect">
              <a:avLst/>
            </a:prstGeom>
            <a:solidFill>
              <a:srgbClr val="74C5C1"/>
            </a:solidFill>
          </p:spPr>
        </p:sp>
        <p:sp>
          <p:nvSpPr>
            <p:cNvPr id="18" name="TextBox 18"/>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85850"/>
            <a:ext cx="10941275" cy="1156196"/>
          </a:xfrm>
          <a:prstGeom prst="rect">
            <a:avLst/>
          </a:prstGeom>
        </p:spPr>
        <p:txBody>
          <a:bodyPr lIns="0" tIns="0" rIns="0" bIns="0" rtlCol="0" anchor="t">
            <a:spAutoFit/>
          </a:bodyPr>
          <a:lstStyle/>
          <a:p>
            <a:pPr algn="l">
              <a:lnSpc>
                <a:spcPts val="8800"/>
              </a:lnSpc>
            </a:pPr>
            <a:r>
              <a:rPr lang="en-US" sz="8000" spc="80">
                <a:solidFill>
                  <a:srgbClr val="3052A0"/>
                </a:solidFill>
                <a:latin typeface="Cabin Sketch Bold"/>
              </a:rPr>
              <a:t>Exposure</a:t>
            </a:r>
          </a:p>
        </p:txBody>
      </p:sp>
      <p:sp>
        <p:nvSpPr>
          <p:cNvPr id="3" name="TextBox 3"/>
          <p:cNvSpPr txBox="1"/>
          <p:nvPr/>
        </p:nvSpPr>
        <p:spPr>
          <a:xfrm>
            <a:off x="1028700" y="2665667"/>
            <a:ext cx="9338677" cy="463610"/>
          </a:xfrm>
          <a:prstGeom prst="rect">
            <a:avLst/>
          </a:prstGeom>
        </p:spPr>
        <p:txBody>
          <a:bodyPr lIns="0" tIns="0" rIns="0" bIns="0" rtlCol="0" anchor="t">
            <a:spAutoFit/>
          </a:bodyPr>
          <a:lstStyle/>
          <a:p>
            <a:pPr algn="l">
              <a:lnSpc>
                <a:spcPts val="3519"/>
              </a:lnSpc>
            </a:pPr>
            <a:r>
              <a:rPr lang="en-US" sz="3199" spc="191">
                <a:solidFill>
                  <a:srgbClr val="74C5C1"/>
                </a:solidFill>
                <a:latin typeface="Quicksand Bold"/>
              </a:rPr>
              <a:t>SHUTTER SPEED</a:t>
            </a:r>
          </a:p>
        </p:txBody>
      </p:sp>
      <p:sp>
        <p:nvSpPr>
          <p:cNvPr id="4" name="TextBox 4"/>
          <p:cNvSpPr txBox="1"/>
          <p:nvPr/>
        </p:nvSpPr>
        <p:spPr>
          <a:xfrm>
            <a:off x="1028700" y="3464508"/>
            <a:ext cx="11260763" cy="3910052"/>
          </a:xfrm>
          <a:prstGeom prst="rect">
            <a:avLst/>
          </a:prstGeom>
        </p:spPr>
        <p:txBody>
          <a:bodyPr lIns="0" tIns="0" rIns="0" bIns="0" rtlCol="0" anchor="t">
            <a:spAutoFit/>
          </a:bodyPr>
          <a:lstStyle/>
          <a:p>
            <a:pPr>
              <a:lnSpc>
                <a:spcPts val="4479"/>
              </a:lnSpc>
            </a:pPr>
            <a:r>
              <a:rPr lang="en-US" sz="1687" spc="33">
                <a:solidFill>
                  <a:srgbClr val="4B4244"/>
                </a:solidFill>
                <a:latin typeface="Arimo"/>
              </a:rPr>
              <a:t>Your</a:t>
            </a:r>
            <a:r>
              <a:rPr lang="en-US" sz="2800" spc="56">
                <a:solidFill>
                  <a:srgbClr val="4B4244"/>
                </a:solidFill>
                <a:latin typeface="Quicksand"/>
              </a:rPr>
              <a:t> shutter speed is how long it takes for your camera’s shutter to</a:t>
            </a:r>
            <a:r>
              <a:rPr lang="en-US" sz="2799" spc="55">
                <a:solidFill>
                  <a:srgbClr val="4B4244"/>
                </a:solidFill>
                <a:latin typeface="Quicksand"/>
              </a:rPr>
              <a:t> open and close. This affects how much light hits the sensor. </a:t>
            </a:r>
          </a:p>
          <a:p>
            <a:pPr>
              <a:lnSpc>
                <a:spcPts val="4479"/>
              </a:lnSpc>
            </a:pPr>
            <a:endParaRPr lang="en-US" sz="2799" spc="55">
              <a:solidFill>
                <a:srgbClr val="4B4244"/>
              </a:solidFill>
              <a:latin typeface="Quicksand"/>
            </a:endParaRPr>
          </a:p>
          <a:p>
            <a:pPr>
              <a:lnSpc>
                <a:spcPts val="4480"/>
              </a:lnSpc>
            </a:pPr>
            <a:r>
              <a:rPr lang="en-US" sz="2799" spc="55">
                <a:solidFill>
                  <a:srgbClr val="4B4244"/>
                </a:solidFill>
                <a:latin typeface="Quicksand"/>
              </a:rPr>
              <a:t>A slow shutter speed lets more light in and is often used in darker scenarios. A fast shutter speed lets less light in and can be used in scenarios where more light is available.  Fast shutter speeds should also be used to capture moving objects.</a:t>
            </a:r>
          </a:p>
        </p:txBody>
      </p:sp>
      <p:grpSp>
        <p:nvGrpSpPr>
          <p:cNvPr id="5" name="Group 5"/>
          <p:cNvGrpSpPr/>
          <p:nvPr/>
        </p:nvGrpSpPr>
        <p:grpSpPr>
          <a:xfrm>
            <a:off x="-1" y="9435286"/>
            <a:ext cx="18288001" cy="1430357"/>
            <a:chOff x="0" y="0"/>
            <a:chExt cx="26700162" cy="1907143"/>
          </a:xfrm>
        </p:grpSpPr>
        <p:sp>
          <p:nvSpPr>
            <p:cNvPr id="6" name="AutoShape 6"/>
            <p:cNvSpPr/>
            <p:nvPr/>
          </p:nvSpPr>
          <p:spPr>
            <a:xfrm>
              <a:off x="0" y="0"/>
              <a:ext cx="26700162" cy="1907143"/>
            </a:xfrm>
            <a:prstGeom prst="rect">
              <a:avLst/>
            </a:prstGeom>
            <a:solidFill>
              <a:srgbClr val="74C5C1"/>
            </a:solidFill>
          </p:spPr>
        </p:sp>
        <p:sp>
          <p:nvSpPr>
            <p:cNvPr id="7" name="TextBox 7"/>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5727" y="5332168"/>
            <a:ext cx="19679455" cy="55767"/>
          </a:xfrm>
          <a:prstGeom prst="rect">
            <a:avLst/>
          </a:prstGeom>
          <a:solidFill>
            <a:srgbClr val="4B4244"/>
          </a:solidFill>
        </p:spPr>
      </p:sp>
      <p:grpSp>
        <p:nvGrpSpPr>
          <p:cNvPr id="3" name="Group 3"/>
          <p:cNvGrpSpPr/>
          <p:nvPr/>
        </p:nvGrpSpPr>
        <p:grpSpPr>
          <a:xfrm>
            <a:off x="690373" y="5211031"/>
            <a:ext cx="2812794" cy="1220450"/>
            <a:chOff x="0" y="0"/>
            <a:chExt cx="3750393" cy="1627267"/>
          </a:xfrm>
        </p:grpSpPr>
        <p:sp>
          <p:nvSpPr>
            <p:cNvPr id="4" name="TextBox 4"/>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1/60</a:t>
              </a:r>
            </a:p>
          </p:txBody>
        </p:sp>
        <p:grpSp>
          <p:nvGrpSpPr>
            <p:cNvPr id="5" name="Group 5"/>
            <p:cNvGrpSpPr/>
            <p:nvPr/>
          </p:nvGrpSpPr>
          <p:grpSpPr>
            <a:xfrm>
              <a:off x="1702156" y="0"/>
              <a:ext cx="346080" cy="346080"/>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7" name="Group 7"/>
          <p:cNvGrpSpPr/>
          <p:nvPr/>
        </p:nvGrpSpPr>
        <p:grpSpPr>
          <a:xfrm>
            <a:off x="7737603" y="5211031"/>
            <a:ext cx="2812794" cy="1220450"/>
            <a:chOff x="0" y="0"/>
            <a:chExt cx="3750393" cy="1627267"/>
          </a:xfrm>
        </p:grpSpPr>
        <p:sp>
          <p:nvSpPr>
            <p:cNvPr id="8" name="TextBox 8"/>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1/250</a:t>
              </a:r>
            </a:p>
          </p:txBody>
        </p:sp>
        <p:grpSp>
          <p:nvGrpSpPr>
            <p:cNvPr id="9" name="Group 9"/>
            <p:cNvGrpSpPr/>
            <p:nvPr/>
          </p:nvGrpSpPr>
          <p:grpSpPr>
            <a:xfrm>
              <a:off x="1702156" y="0"/>
              <a:ext cx="346080" cy="34608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1" name="Group 11"/>
          <p:cNvGrpSpPr/>
          <p:nvPr/>
        </p:nvGrpSpPr>
        <p:grpSpPr>
          <a:xfrm>
            <a:off x="4256731" y="5211031"/>
            <a:ext cx="2812794" cy="1220450"/>
            <a:chOff x="0" y="0"/>
            <a:chExt cx="3750393" cy="1627267"/>
          </a:xfrm>
        </p:grpSpPr>
        <p:sp>
          <p:nvSpPr>
            <p:cNvPr id="12" name="TextBox 12"/>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1/125</a:t>
              </a:r>
            </a:p>
          </p:txBody>
        </p:sp>
        <p:grpSp>
          <p:nvGrpSpPr>
            <p:cNvPr id="13" name="Group 13"/>
            <p:cNvGrpSpPr/>
            <p:nvPr/>
          </p:nvGrpSpPr>
          <p:grpSpPr>
            <a:xfrm>
              <a:off x="1702156" y="0"/>
              <a:ext cx="346080" cy="346080"/>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5" name="Group 15"/>
          <p:cNvGrpSpPr/>
          <p:nvPr/>
        </p:nvGrpSpPr>
        <p:grpSpPr>
          <a:xfrm>
            <a:off x="14790483" y="5211031"/>
            <a:ext cx="2812794" cy="1220450"/>
            <a:chOff x="0" y="0"/>
            <a:chExt cx="3750393" cy="1627267"/>
          </a:xfrm>
        </p:grpSpPr>
        <p:sp>
          <p:nvSpPr>
            <p:cNvPr id="16" name="TextBox 16"/>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1/1000</a:t>
              </a:r>
            </a:p>
          </p:txBody>
        </p:sp>
        <p:grpSp>
          <p:nvGrpSpPr>
            <p:cNvPr id="17" name="Group 17"/>
            <p:cNvGrpSpPr/>
            <p:nvPr/>
          </p:nvGrpSpPr>
          <p:grpSpPr>
            <a:xfrm>
              <a:off x="1702156" y="0"/>
              <a:ext cx="346080" cy="346080"/>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19" name="Group 19"/>
          <p:cNvGrpSpPr/>
          <p:nvPr/>
        </p:nvGrpSpPr>
        <p:grpSpPr>
          <a:xfrm>
            <a:off x="11220078" y="5211031"/>
            <a:ext cx="2812794" cy="1220450"/>
            <a:chOff x="0" y="0"/>
            <a:chExt cx="3750393" cy="1627267"/>
          </a:xfrm>
        </p:grpSpPr>
        <p:sp>
          <p:nvSpPr>
            <p:cNvPr id="20" name="TextBox 20"/>
            <p:cNvSpPr txBox="1"/>
            <p:nvPr/>
          </p:nvSpPr>
          <p:spPr>
            <a:xfrm>
              <a:off x="0" y="1029362"/>
              <a:ext cx="3750393" cy="597905"/>
            </a:xfrm>
            <a:prstGeom prst="rect">
              <a:avLst/>
            </a:prstGeom>
          </p:spPr>
          <p:txBody>
            <a:bodyPr lIns="0" tIns="0" rIns="0" bIns="0" rtlCol="0" anchor="t">
              <a:spAutoFit/>
            </a:bodyPr>
            <a:lstStyle/>
            <a:p>
              <a:pPr algn="ctr">
                <a:lnSpc>
                  <a:spcPts val="3640"/>
                </a:lnSpc>
              </a:pPr>
              <a:r>
                <a:rPr lang="en-US" sz="2800">
                  <a:solidFill>
                    <a:srgbClr val="74C5C1"/>
                  </a:solidFill>
                  <a:latin typeface="Quicksand Bold"/>
                </a:rPr>
                <a:t>1/500</a:t>
              </a:r>
            </a:p>
          </p:txBody>
        </p:sp>
        <p:grpSp>
          <p:nvGrpSpPr>
            <p:cNvPr id="21" name="Group 21"/>
            <p:cNvGrpSpPr/>
            <p:nvPr/>
          </p:nvGrpSpPr>
          <p:grpSpPr>
            <a:xfrm>
              <a:off x="1702156" y="0"/>
              <a:ext cx="346080" cy="34608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4C5C1"/>
              </a:solidFill>
            </p:spPr>
          </p:sp>
        </p:grpSp>
      </p:grpSp>
      <p:grpSp>
        <p:nvGrpSpPr>
          <p:cNvPr id="23" name="Group 23"/>
          <p:cNvGrpSpPr/>
          <p:nvPr/>
        </p:nvGrpSpPr>
        <p:grpSpPr>
          <a:xfrm>
            <a:off x="2747559" y="2080985"/>
            <a:ext cx="12792882" cy="2051765"/>
            <a:chOff x="0" y="0"/>
            <a:chExt cx="17057177" cy="2735687"/>
          </a:xfrm>
        </p:grpSpPr>
        <p:sp>
          <p:nvSpPr>
            <p:cNvPr id="24" name="TextBox 24"/>
            <p:cNvSpPr txBox="1"/>
            <p:nvPr/>
          </p:nvSpPr>
          <p:spPr>
            <a:xfrm>
              <a:off x="0" y="57150"/>
              <a:ext cx="17057177" cy="1560645"/>
            </a:xfrm>
            <a:prstGeom prst="rect">
              <a:avLst/>
            </a:prstGeom>
          </p:spPr>
          <p:txBody>
            <a:bodyPr lIns="0" tIns="0" rIns="0" bIns="0" rtlCol="0" anchor="t">
              <a:spAutoFit/>
            </a:bodyPr>
            <a:lstStyle/>
            <a:p>
              <a:pPr algn="ctr">
                <a:lnSpc>
                  <a:spcPts val="8800"/>
                </a:lnSpc>
              </a:pPr>
              <a:r>
                <a:rPr lang="en-US" sz="8000" spc="80">
                  <a:solidFill>
                    <a:srgbClr val="3052A0"/>
                  </a:solidFill>
                  <a:latin typeface="Cabin Sketch Bold"/>
                </a:rPr>
                <a:t>SHUTTER SPEED</a:t>
              </a:r>
            </a:p>
          </p:txBody>
        </p:sp>
        <p:sp>
          <p:nvSpPr>
            <p:cNvPr id="25" name="TextBox 25"/>
            <p:cNvSpPr txBox="1"/>
            <p:nvPr/>
          </p:nvSpPr>
          <p:spPr>
            <a:xfrm>
              <a:off x="1822534" y="2111191"/>
              <a:ext cx="13412109" cy="624496"/>
            </a:xfrm>
            <a:prstGeom prst="rect">
              <a:avLst/>
            </a:prstGeom>
          </p:spPr>
          <p:txBody>
            <a:bodyPr lIns="0" tIns="0" rIns="0" bIns="0" rtlCol="0" anchor="t">
              <a:spAutoFit/>
            </a:bodyPr>
            <a:lstStyle/>
            <a:p>
              <a:pPr algn="ctr">
                <a:lnSpc>
                  <a:spcPts val="3519"/>
                </a:lnSpc>
              </a:pPr>
              <a:r>
                <a:rPr lang="en-US" sz="3199" spc="191">
                  <a:solidFill>
                    <a:srgbClr val="74C5C1"/>
                  </a:solidFill>
                  <a:latin typeface="Quicksand Bold"/>
                </a:rPr>
                <a:t>Let's Take a Closer Look</a:t>
              </a:r>
            </a:p>
          </p:txBody>
        </p:sp>
      </p:grpSp>
      <p:pic>
        <p:nvPicPr>
          <p:cNvPr id="26"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783809" y="6771313"/>
            <a:ext cx="3819469" cy="1965290"/>
          </a:xfrm>
          <a:prstGeom prst="rect">
            <a:avLst/>
          </a:prstGeom>
        </p:spPr>
      </p:pic>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739523">
            <a:off x="707363" y="6804755"/>
            <a:ext cx="3819469" cy="1965290"/>
          </a:xfrm>
          <a:prstGeom prst="rect">
            <a:avLst/>
          </a:prstGeom>
        </p:spPr>
      </p:pic>
      <p:sp>
        <p:nvSpPr>
          <p:cNvPr id="28" name="TextBox 28"/>
          <p:cNvSpPr txBox="1"/>
          <p:nvPr/>
        </p:nvSpPr>
        <p:spPr>
          <a:xfrm>
            <a:off x="2216967" y="7475193"/>
            <a:ext cx="1079153" cy="49085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Lato"/>
              </a:rPr>
              <a:t>Slower</a:t>
            </a:r>
          </a:p>
        </p:txBody>
      </p:sp>
      <p:sp>
        <p:nvSpPr>
          <p:cNvPr id="29" name="TextBox 29"/>
          <p:cNvSpPr txBox="1"/>
          <p:nvPr/>
        </p:nvSpPr>
        <p:spPr>
          <a:xfrm>
            <a:off x="15117440" y="7451063"/>
            <a:ext cx="998190" cy="490855"/>
          </a:xfrm>
          <a:prstGeom prst="rect">
            <a:avLst/>
          </a:prstGeom>
        </p:spPr>
        <p:txBody>
          <a:bodyPr lIns="0" tIns="0" rIns="0" bIns="0" rtlCol="0" anchor="t">
            <a:spAutoFit/>
          </a:bodyPr>
          <a:lstStyle/>
          <a:p>
            <a:pPr algn="ctr">
              <a:lnSpc>
                <a:spcPts val="3919"/>
              </a:lnSpc>
              <a:spcBef>
                <a:spcPct val="0"/>
              </a:spcBef>
            </a:pPr>
            <a:r>
              <a:rPr lang="en-US" sz="2800">
                <a:solidFill>
                  <a:srgbClr val="FFFFFF"/>
                </a:solidFill>
                <a:latin typeface="Lato"/>
              </a:rPr>
              <a:t>Faster</a:t>
            </a:r>
          </a:p>
        </p:txBody>
      </p:sp>
      <p:grpSp>
        <p:nvGrpSpPr>
          <p:cNvPr id="30" name="Group 30"/>
          <p:cNvGrpSpPr/>
          <p:nvPr/>
        </p:nvGrpSpPr>
        <p:grpSpPr>
          <a:xfrm>
            <a:off x="-868561" y="9435286"/>
            <a:ext cx="20025122" cy="1430357"/>
            <a:chOff x="0" y="0"/>
            <a:chExt cx="26700162" cy="1907143"/>
          </a:xfrm>
        </p:grpSpPr>
        <p:sp>
          <p:nvSpPr>
            <p:cNvPr id="31" name="AutoShape 31"/>
            <p:cNvSpPr/>
            <p:nvPr/>
          </p:nvSpPr>
          <p:spPr>
            <a:xfrm>
              <a:off x="0" y="0"/>
              <a:ext cx="26700162" cy="1907143"/>
            </a:xfrm>
            <a:prstGeom prst="rect">
              <a:avLst/>
            </a:prstGeom>
            <a:solidFill>
              <a:srgbClr val="74C5C1"/>
            </a:solidFill>
          </p:spPr>
        </p:sp>
        <p:sp>
          <p:nvSpPr>
            <p:cNvPr id="32" name="TextBox 32"/>
            <p:cNvSpPr txBox="1"/>
            <p:nvPr/>
          </p:nvSpPr>
          <p:spPr>
            <a:xfrm>
              <a:off x="2529681" y="371178"/>
              <a:ext cx="14564743" cy="397431"/>
            </a:xfrm>
            <a:prstGeom prst="rect">
              <a:avLst/>
            </a:prstGeom>
          </p:spPr>
          <p:txBody>
            <a:bodyPr lIns="0" tIns="0" rIns="0" bIns="0" rtlCol="0" anchor="t">
              <a:spAutoFit/>
            </a:bodyPr>
            <a:lstStyle/>
            <a:p>
              <a:pPr algn="l">
                <a:lnSpc>
                  <a:spcPts val="2520"/>
                </a:lnSpc>
              </a:pPr>
              <a:r>
                <a:rPr lang="en-US" sz="1800" spc="36">
                  <a:solidFill>
                    <a:srgbClr val="4B4244"/>
                  </a:solidFill>
                  <a:latin typeface="Quicksand"/>
                </a:rPr>
                <a:t>Kids Photography Camp | By Your Photo Studio</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613</Words>
  <Application>Microsoft Office PowerPoint</Application>
  <PresentationFormat>Custom</PresentationFormat>
  <Paragraphs>100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Lato</vt:lpstr>
      <vt:lpstr>Quicksand</vt:lpstr>
      <vt:lpstr>Cabin Sketch Bold</vt:lpstr>
      <vt:lpstr>Arimo</vt:lpstr>
      <vt:lpstr>Arial</vt:lpstr>
      <vt:lpstr>Quicksand Bold</vt:lpstr>
      <vt:lpstr>Cabin Sketch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Photography Camp Module 4</dc:title>
  <dc:creator>Eleanor Blazer</dc:creator>
  <cp:lastModifiedBy>Eleanor Blazer</cp:lastModifiedBy>
  <cp:revision>4</cp:revision>
  <dcterms:created xsi:type="dcterms:W3CDTF">2006-08-16T00:00:00Z</dcterms:created>
  <dcterms:modified xsi:type="dcterms:W3CDTF">2022-06-22T22:28:34Z</dcterms:modified>
  <dc:identifier>DAEWyDPmKws</dc:identifier>
</cp:coreProperties>
</file>